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13.jp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7" r:id="rId2"/>
    <p:sldId id="292" r:id="rId3"/>
    <p:sldId id="293" r:id="rId4"/>
    <p:sldId id="296" r:id="rId5"/>
    <p:sldId id="294" r:id="rId6"/>
    <p:sldId id="295" r:id="rId7"/>
    <p:sldId id="310" r:id="rId8"/>
    <p:sldId id="311" r:id="rId9"/>
    <p:sldId id="298" r:id="rId10"/>
    <p:sldId id="299" r:id="rId11"/>
    <p:sldId id="300" r:id="rId12"/>
    <p:sldId id="301" r:id="rId13"/>
    <p:sldId id="303" r:id="rId14"/>
    <p:sldId id="305" r:id="rId15"/>
    <p:sldId id="306" r:id="rId16"/>
    <p:sldId id="307" r:id="rId17"/>
    <p:sldId id="308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63A8"/>
    <a:srgbClr val="FE4D66"/>
    <a:srgbClr val="3C6EAA"/>
    <a:srgbClr val="FE829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221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0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906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511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277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642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105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76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9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1022-6ACA-4F55-B3A0-0BD25C3254E5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9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80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364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0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  <a:pPr/>
              <a:t>2015/6/4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9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10178" y="-954668"/>
            <a:ext cx="3559556" cy="3542489"/>
            <a:chOff x="5588764" y="391169"/>
            <a:chExt cx="2614564" cy="260202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755653" y="2926637"/>
            <a:ext cx="6614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/>
              <a:t>Real-Time Cyber Physical Systems Application on </a:t>
            </a:r>
            <a:r>
              <a:rPr lang="en-US" altLang="zh-CN" sz="3200" dirty="0" err="1"/>
              <a:t>MobilityFirst</a:t>
            </a:r>
            <a:endParaRPr lang="zh-CN" altLang="en-US" sz="32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111133" y="4522610"/>
            <a:ext cx="6466114" cy="0"/>
          </a:xfrm>
          <a:prstGeom prst="line">
            <a:avLst/>
          </a:prstGeom>
          <a:ln w="6350"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 rot="619297">
            <a:off x="-2791803" y="-2588620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 rot="619297">
            <a:off x="8617458" y="3407412"/>
            <a:ext cx="6484691" cy="6452906"/>
            <a:chOff x="6940262" y="3251983"/>
            <a:chExt cx="971550" cy="966788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1970" y="5254440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755653" y="4496298"/>
            <a:ext cx="5817870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Winlab</a:t>
            </a:r>
            <a:r>
              <a:rPr lang="en-US" altLang="zh-CN" sz="1600" dirty="0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 Summer Internship 2015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05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arrow"/>
          <p:cNvSpPr/>
          <p:nvPr/>
        </p:nvSpPr>
        <p:spPr bwMode="auto">
          <a:xfrm>
            <a:off x="3890607" y="2204939"/>
            <a:ext cx="2349599" cy="1072426"/>
          </a:xfrm>
          <a:prstGeom prst="homePlate">
            <a:avLst/>
          </a:prstGeom>
          <a:noFill/>
          <a:ln w="12700" cap="flat" cmpd="sng" algn="ctr">
            <a:solidFill>
              <a:srgbClr val="3563A8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48640" tIns="45696" rIns="91386" bIns="73109" numCol="1" rtlCol="0" anchor="ctr" anchorCtr="0" compatLnSpc="1">
            <a:prstTxWarp prst="textNoShape">
              <a:avLst/>
            </a:prstTxWarp>
          </a:bodyPr>
          <a:lstStyle/>
          <a:p>
            <a:pPr defTabSz="913862"/>
            <a:r>
              <a:rPr lang="en-US" sz="2400" kern="0" dirty="0">
                <a:solidFill>
                  <a:srgbClr val="3563A8"/>
                </a:solidFill>
              </a:rPr>
              <a:t>GUID</a:t>
            </a:r>
          </a:p>
        </p:txBody>
      </p:sp>
      <p:sp>
        <p:nvSpPr>
          <p:cNvPr id="3" name="Oval 20"/>
          <p:cNvSpPr/>
          <p:nvPr/>
        </p:nvSpPr>
        <p:spPr bwMode="auto">
          <a:xfrm>
            <a:off x="2908697" y="1955502"/>
            <a:ext cx="1166217" cy="1554956"/>
          </a:xfrm>
          <a:prstGeom prst="ellipse">
            <a:avLst/>
          </a:prstGeom>
          <a:solidFill>
            <a:schemeClr val="bg1"/>
          </a:solidFill>
          <a:ln w="12700">
            <a:solidFill>
              <a:srgbClr val="3563A8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Freeform 6"/>
          <p:cNvSpPr>
            <a:spLocks noEditPoints="1"/>
          </p:cNvSpPr>
          <p:nvPr/>
        </p:nvSpPr>
        <p:spPr bwMode="auto">
          <a:xfrm>
            <a:off x="3200125" y="2311937"/>
            <a:ext cx="583358" cy="882729"/>
          </a:xfrm>
          <a:custGeom>
            <a:avLst/>
            <a:gdLst>
              <a:gd name="T0" fmla="*/ 0 w 14953"/>
              <a:gd name="T1" fmla="*/ 0 h 16970"/>
              <a:gd name="T2" fmla="*/ 1361 w 14953"/>
              <a:gd name="T3" fmla="*/ 15274 h 16970"/>
              <a:gd name="T4" fmla="*/ 7472 w 14953"/>
              <a:gd name="T5" fmla="*/ 16970 h 16970"/>
              <a:gd name="T6" fmla="*/ 13590 w 14953"/>
              <a:gd name="T7" fmla="*/ 15274 h 16970"/>
              <a:gd name="T8" fmla="*/ 14953 w 14953"/>
              <a:gd name="T9" fmla="*/ 0 h 16970"/>
              <a:gd name="T10" fmla="*/ 0 w 14953"/>
              <a:gd name="T11" fmla="*/ 0 h 16970"/>
              <a:gd name="T12" fmla="*/ 12000 w 14953"/>
              <a:gd name="T13" fmla="*/ 4996 h 16970"/>
              <a:gd name="T14" fmla="*/ 11996 w 14953"/>
              <a:gd name="T15" fmla="*/ 4996 h 16970"/>
              <a:gd name="T16" fmla="*/ 4831 w 14953"/>
              <a:gd name="T17" fmla="*/ 4996 h 16970"/>
              <a:gd name="T18" fmla="*/ 5004 w 14953"/>
              <a:gd name="T19" fmla="*/ 6914 h 16970"/>
              <a:gd name="T20" fmla="*/ 11830 w 14953"/>
              <a:gd name="T21" fmla="*/ 6914 h 16970"/>
              <a:gd name="T22" fmla="*/ 11315 w 14953"/>
              <a:gd name="T23" fmla="*/ 12664 h 16970"/>
              <a:gd name="T24" fmla="*/ 7474 w 14953"/>
              <a:gd name="T25" fmla="*/ 13729 h 16970"/>
              <a:gd name="T26" fmla="*/ 3636 w 14953"/>
              <a:gd name="T27" fmla="*/ 12664 h 16970"/>
              <a:gd name="T28" fmla="*/ 3369 w 14953"/>
              <a:gd name="T29" fmla="*/ 9657 h 16970"/>
              <a:gd name="T30" fmla="*/ 5249 w 14953"/>
              <a:gd name="T31" fmla="*/ 9657 h 16970"/>
              <a:gd name="T32" fmla="*/ 5389 w 14953"/>
              <a:gd name="T33" fmla="*/ 11218 h 16970"/>
              <a:gd name="T34" fmla="*/ 7474 w 14953"/>
              <a:gd name="T35" fmla="*/ 11780 h 16970"/>
              <a:gd name="T36" fmla="*/ 9565 w 14953"/>
              <a:gd name="T37" fmla="*/ 11216 h 16970"/>
              <a:gd name="T38" fmla="*/ 9782 w 14953"/>
              <a:gd name="T39" fmla="*/ 8787 h 16970"/>
              <a:gd name="T40" fmla="*/ 3291 w 14953"/>
              <a:gd name="T41" fmla="*/ 8787 h 16970"/>
              <a:gd name="T42" fmla="*/ 2786 w 14953"/>
              <a:gd name="T43" fmla="*/ 3123 h 16970"/>
              <a:gd name="T44" fmla="*/ 12168 w 14953"/>
              <a:gd name="T45" fmla="*/ 3123 h 16970"/>
              <a:gd name="T46" fmla="*/ 12000 w 14953"/>
              <a:gd name="T47" fmla="*/ 4996 h 16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953" h="16970">
                <a:moveTo>
                  <a:pt x="0" y="0"/>
                </a:moveTo>
                <a:lnTo>
                  <a:pt x="1361" y="15274"/>
                </a:lnTo>
                <a:lnTo>
                  <a:pt x="7472" y="16970"/>
                </a:lnTo>
                <a:lnTo>
                  <a:pt x="13590" y="15274"/>
                </a:lnTo>
                <a:lnTo>
                  <a:pt x="14953" y="0"/>
                </a:lnTo>
                <a:lnTo>
                  <a:pt x="0" y="0"/>
                </a:lnTo>
                <a:close/>
                <a:moveTo>
                  <a:pt x="12000" y="4996"/>
                </a:moveTo>
                <a:lnTo>
                  <a:pt x="11996" y="4996"/>
                </a:lnTo>
                <a:lnTo>
                  <a:pt x="4831" y="4996"/>
                </a:lnTo>
                <a:lnTo>
                  <a:pt x="5004" y="6914"/>
                </a:lnTo>
                <a:lnTo>
                  <a:pt x="11830" y="6914"/>
                </a:lnTo>
                <a:lnTo>
                  <a:pt x="11315" y="12664"/>
                </a:lnTo>
                <a:lnTo>
                  <a:pt x="7474" y="13729"/>
                </a:lnTo>
                <a:lnTo>
                  <a:pt x="3636" y="12664"/>
                </a:lnTo>
                <a:lnTo>
                  <a:pt x="3369" y="9657"/>
                </a:lnTo>
                <a:lnTo>
                  <a:pt x="5249" y="9657"/>
                </a:lnTo>
                <a:lnTo>
                  <a:pt x="5389" y="11218"/>
                </a:lnTo>
                <a:lnTo>
                  <a:pt x="7474" y="11780"/>
                </a:lnTo>
                <a:lnTo>
                  <a:pt x="9565" y="11216"/>
                </a:lnTo>
                <a:lnTo>
                  <a:pt x="9782" y="8787"/>
                </a:lnTo>
                <a:lnTo>
                  <a:pt x="3291" y="8787"/>
                </a:lnTo>
                <a:lnTo>
                  <a:pt x="2786" y="3123"/>
                </a:lnTo>
                <a:lnTo>
                  <a:pt x="12168" y="3123"/>
                </a:lnTo>
                <a:lnTo>
                  <a:pt x="12000" y="4996"/>
                </a:lnTo>
                <a:close/>
              </a:path>
            </a:pathLst>
          </a:custGeom>
          <a:solidFill>
            <a:srgbClr val="3563A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63">
              <a:defRPr/>
            </a:pPr>
            <a:endParaRPr lang="en-US" kern="0">
              <a:solidFill>
                <a:srgbClr val="000000"/>
              </a:solidFill>
            </a:endParaRPr>
          </a:p>
        </p:txBody>
      </p:sp>
      <p:sp>
        <p:nvSpPr>
          <p:cNvPr id="6" name="3 arrow"/>
          <p:cNvSpPr/>
          <p:nvPr/>
        </p:nvSpPr>
        <p:spPr bwMode="auto">
          <a:xfrm>
            <a:off x="3890607" y="3771347"/>
            <a:ext cx="2349599" cy="1072426"/>
          </a:xfrm>
          <a:prstGeom prst="homePlate">
            <a:avLst/>
          </a:prstGeom>
          <a:noFill/>
          <a:ln w="12700" cap="flat" cmpd="sng" algn="ctr">
            <a:solidFill>
              <a:srgbClr val="3563A8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48640" tIns="45696" rIns="91386" bIns="73109" numCol="1" rtlCol="0" anchor="ctr" anchorCtr="0" compatLnSpc="1">
            <a:prstTxWarp prst="textNoShape">
              <a:avLst/>
            </a:prstTxWarp>
          </a:bodyPr>
          <a:lstStyle/>
          <a:p>
            <a:pPr defTabSz="913862"/>
            <a:r>
              <a:rPr lang="en-US" sz="2400" kern="0" dirty="0">
                <a:solidFill>
                  <a:srgbClr val="3563A8"/>
                </a:solidFill>
              </a:rPr>
              <a:t>GNRS</a:t>
            </a:r>
          </a:p>
        </p:txBody>
      </p:sp>
      <p:sp>
        <p:nvSpPr>
          <p:cNvPr id="7" name="Oval 24"/>
          <p:cNvSpPr/>
          <p:nvPr/>
        </p:nvSpPr>
        <p:spPr bwMode="auto">
          <a:xfrm>
            <a:off x="2908697" y="3521910"/>
            <a:ext cx="1166217" cy="1554956"/>
          </a:xfrm>
          <a:prstGeom prst="ellipse">
            <a:avLst/>
          </a:prstGeom>
          <a:solidFill>
            <a:schemeClr val="bg1"/>
          </a:solidFill>
          <a:ln w="12700">
            <a:solidFill>
              <a:srgbClr val="3563A8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3 arrow"/>
          <p:cNvSpPr/>
          <p:nvPr/>
        </p:nvSpPr>
        <p:spPr bwMode="auto">
          <a:xfrm>
            <a:off x="3890607" y="5354099"/>
            <a:ext cx="2349599" cy="1072426"/>
          </a:xfrm>
          <a:prstGeom prst="homePlate">
            <a:avLst/>
          </a:prstGeom>
          <a:noFill/>
          <a:ln w="12700" cap="flat" cmpd="sng" algn="ctr">
            <a:solidFill>
              <a:srgbClr val="3563A8"/>
            </a:solidFill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48640" tIns="45696" rIns="91386" bIns="73109" numCol="1" rtlCol="0" anchor="ctr" anchorCtr="0" compatLnSpc="1">
            <a:prstTxWarp prst="textNoShape">
              <a:avLst/>
            </a:prstTxWarp>
          </a:bodyPr>
          <a:lstStyle/>
          <a:p>
            <a:pPr defTabSz="913862"/>
            <a:r>
              <a:rPr lang="en-US" altLang="zh-CN" sz="2400" kern="0" dirty="0">
                <a:solidFill>
                  <a:srgbClr val="3563A8"/>
                </a:solidFill>
              </a:rPr>
              <a:t>GSTAR</a:t>
            </a:r>
            <a:endParaRPr lang="en-US" sz="2400" kern="0" dirty="0">
              <a:solidFill>
                <a:srgbClr val="3563A8"/>
              </a:solidFill>
            </a:endParaRPr>
          </a:p>
        </p:txBody>
      </p:sp>
      <p:sp>
        <p:nvSpPr>
          <p:cNvPr id="10" name="Oval 30"/>
          <p:cNvSpPr/>
          <p:nvPr/>
        </p:nvSpPr>
        <p:spPr bwMode="auto">
          <a:xfrm>
            <a:off x="2908697" y="5104662"/>
            <a:ext cx="1166217" cy="1554956"/>
          </a:xfrm>
          <a:prstGeom prst="ellipse">
            <a:avLst/>
          </a:prstGeom>
          <a:solidFill>
            <a:schemeClr val="bg1"/>
          </a:solidFill>
          <a:ln w="12700">
            <a:solidFill>
              <a:srgbClr val="3563A8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Rounded Rectangle 114"/>
          <p:cNvSpPr/>
          <p:nvPr/>
        </p:nvSpPr>
        <p:spPr bwMode="auto">
          <a:xfrm rot="221567" flipH="1">
            <a:off x="3186823" y="3863583"/>
            <a:ext cx="609965" cy="817107"/>
          </a:xfrm>
          <a:custGeom>
            <a:avLst/>
            <a:gdLst/>
            <a:ahLst/>
            <a:cxnLst/>
            <a:rect l="l" t="t" r="r" b="b"/>
            <a:pathLst>
              <a:path w="2827740" h="2841018">
                <a:moveTo>
                  <a:pt x="2117041" y="2272596"/>
                </a:moveTo>
                <a:cubicBezTo>
                  <a:pt x="2274182" y="2430255"/>
                  <a:pt x="2238127" y="2601798"/>
                  <a:pt x="2223679" y="2692721"/>
                </a:cubicBezTo>
                <a:cubicBezTo>
                  <a:pt x="2087867" y="2792948"/>
                  <a:pt x="1357746" y="2843650"/>
                  <a:pt x="1121506" y="2840913"/>
                </a:cubicBezTo>
                <a:cubicBezTo>
                  <a:pt x="1044789" y="2769727"/>
                  <a:pt x="974832" y="2713830"/>
                  <a:pt x="944068" y="2685198"/>
                </a:cubicBezTo>
                <a:lnTo>
                  <a:pt x="949266" y="2662763"/>
                </a:lnTo>
                <a:cubicBezTo>
                  <a:pt x="1037829" y="2646207"/>
                  <a:pt x="1103471" y="2652034"/>
                  <a:pt x="1192034" y="2635479"/>
                </a:cubicBezTo>
                <a:cubicBezTo>
                  <a:pt x="1195810" y="2689822"/>
                  <a:pt x="1161799" y="2763439"/>
                  <a:pt x="1197770" y="2758909"/>
                </a:cubicBezTo>
                <a:cubicBezTo>
                  <a:pt x="1219321" y="2617009"/>
                  <a:pt x="1247325" y="2486286"/>
                  <a:pt x="1070819" y="2355083"/>
                </a:cubicBezTo>
                <a:close/>
                <a:moveTo>
                  <a:pt x="880843" y="1369000"/>
                </a:moveTo>
                <a:lnTo>
                  <a:pt x="580558" y="1387799"/>
                </a:lnTo>
                <a:lnTo>
                  <a:pt x="592303" y="1748079"/>
                </a:lnTo>
                <a:lnTo>
                  <a:pt x="902911" y="1717220"/>
                </a:lnTo>
                <a:close/>
                <a:moveTo>
                  <a:pt x="1907670" y="1396424"/>
                </a:moveTo>
                <a:lnTo>
                  <a:pt x="1907670" y="1396424"/>
                </a:lnTo>
                <a:lnTo>
                  <a:pt x="1907670" y="1396425"/>
                </a:lnTo>
                <a:close/>
                <a:moveTo>
                  <a:pt x="2509109" y="1363418"/>
                </a:moveTo>
                <a:cubicBezTo>
                  <a:pt x="2527338" y="1363418"/>
                  <a:pt x="2542116" y="1378196"/>
                  <a:pt x="2542116" y="1396425"/>
                </a:cubicBezTo>
                <a:lnTo>
                  <a:pt x="2542115" y="1396425"/>
                </a:lnTo>
                <a:cubicBezTo>
                  <a:pt x="2542115" y="1414654"/>
                  <a:pt x="2527337" y="1429432"/>
                  <a:pt x="2509108" y="1429432"/>
                </a:cubicBezTo>
                <a:lnTo>
                  <a:pt x="1940677" y="1429431"/>
                </a:lnTo>
                <a:cubicBezTo>
                  <a:pt x="1922448" y="1429431"/>
                  <a:pt x="1907670" y="1414653"/>
                  <a:pt x="1907670" y="1396424"/>
                </a:cubicBezTo>
                <a:cubicBezTo>
                  <a:pt x="1907670" y="1378196"/>
                  <a:pt x="1922448" y="1363418"/>
                  <a:pt x="1940677" y="1363418"/>
                </a:cubicBezTo>
                <a:close/>
                <a:moveTo>
                  <a:pt x="1889465" y="1264749"/>
                </a:moveTo>
                <a:lnTo>
                  <a:pt x="1889465" y="1264749"/>
                </a:lnTo>
                <a:lnTo>
                  <a:pt x="1889465" y="1264750"/>
                </a:lnTo>
                <a:close/>
                <a:moveTo>
                  <a:pt x="2490904" y="1231743"/>
                </a:moveTo>
                <a:cubicBezTo>
                  <a:pt x="2509133" y="1231743"/>
                  <a:pt x="2523911" y="1246521"/>
                  <a:pt x="2523911" y="1264750"/>
                </a:cubicBezTo>
                <a:lnTo>
                  <a:pt x="2523910" y="1264750"/>
                </a:lnTo>
                <a:cubicBezTo>
                  <a:pt x="2523910" y="1282979"/>
                  <a:pt x="2509132" y="1297757"/>
                  <a:pt x="2490903" y="1297757"/>
                </a:cubicBezTo>
                <a:lnTo>
                  <a:pt x="1922472" y="1297756"/>
                </a:lnTo>
                <a:cubicBezTo>
                  <a:pt x="1904243" y="1297756"/>
                  <a:pt x="1889465" y="1282978"/>
                  <a:pt x="1889465" y="1264749"/>
                </a:cubicBezTo>
                <a:cubicBezTo>
                  <a:pt x="1889465" y="1246521"/>
                  <a:pt x="1904243" y="1231743"/>
                  <a:pt x="1922472" y="1231743"/>
                </a:cubicBezTo>
                <a:close/>
                <a:moveTo>
                  <a:pt x="1880465" y="1134574"/>
                </a:moveTo>
                <a:lnTo>
                  <a:pt x="1880465" y="1134575"/>
                </a:lnTo>
                <a:lnTo>
                  <a:pt x="1880465" y="1134575"/>
                </a:lnTo>
                <a:close/>
                <a:moveTo>
                  <a:pt x="2481904" y="1101568"/>
                </a:moveTo>
                <a:cubicBezTo>
                  <a:pt x="2500133" y="1101568"/>
                  <a:pt x="2514911" y="1116346"/>
                  <a:pt x="2514911" y="1134575"/>
                </a:cubicBezTo>
                <a:lnTo>
                  <a:pt x="2514910" y="1134575"/>
                </a:lnTo>
                <a:cubicBezTo>
                  <a:pt x="2514910" y="1152804"/>
                  <a:pt x="2500132" y="1167582"/>
                  <a:pt x="2481903" y="1167582"/>
                </a:cubicBezTo>
                <a:lnTo>
                  <a:pt x="1913472" y="1167581"/>
                </a:lnTo>
                <a:cubicBezTo>
                  <a:pt x="1895243" y="1167581"/>
                  <a:pt x="1880465" y="1152803"/>
                  <a:pt x="1880465" y="1134575"/>
                </a:cubicBezTo>
                <a:cubicBezTo>
                  <a:pt x="1880465" y="1116346"/>
                  <a:pt x="1895243" y="1101568"/>
                  <a:pt x="1913472" y="1101568"/>
                </a:cubicBezTo>
                <a:close/>
                <a:moveTo>
                  <a:pt x="1670888" y="1044901"/>
                </a:moveTo>
                <a:cubicBezTo>
                  <a:pt x="1745356" y="1115767"/>
                  <a:pt x="1792537" y="1219845"/>
                  <a:pt x="1794576" y="1336371"/>
                </a:cubicBezTo>
                <a:cubicBezTo>
                  <a:pt x="1796258" y="1432463"/>
                  <a:pt x="1766965" y="1521168"/>
                  <a:pt x="1715392" y="1589971"/>
                </a:cubicBezTo>
                <a:lnTo>
                  <a:pt x="1460652" y="1356165"/>
                </a:lnTo>
                <a:close/>
                <a:moveTo>
                  <a:pt x="850961" y="924919"/>
                </a:moveTo>
                <a:lnTo>
                  <a:pt x="558241" y="925116"/>
                </a:lnTo>
                <a:lnTo>
                  <a:pt x="575096" y="1304815"/>
                </a:lnTo>
                <a:lnTo>
                  <a:pt x="868839" y="1288776"/>
                </a:lnTo>
                <a:close/>
                <a:moveTo>
                  <a:pt x="1379551" y="949114"/>
                </a:moveTo>
                <a:lnTo>
                  <a:pt x="1446658" y="1376884"/>
                </a:lnTo>
                <a:lnTo>
                  <a:pt x="1446659" y="1376882"/>
                </a:lnTo>
                <a:lnTo>
                  <a:pt x="1446455" y="1380053"/>
                </a:lnTo>
                <a:lnTo>
                  <a:pt x="1699552" y="1611887"/>
                </a:lnTo>
                <a:cubicBezTo>
                  <a:pt x="1635404" y="1690619"/>
                  <a:pt x="1542531" y="1740316"/>
                  <a:pt x="1438617" y="1742134"/>
                </a:cubicBezTo>
                <a:cubicBezTo>
                  <a:pt x="1238165" y="1745642"/>
                  <a:pt x="1072537" y="1569664"/>
                  <a:pt x="1068677" y="1349075"/>
                </a:cubicBezTo>
                <a:cubicBezTo>
                  <a:pt x="1065113" y="1145421"/>
                  <a:pt x="1200678" y="974941"/>
                  <a:pt x="1379551" y="949114"/>
                </a:cubicBezTo>
                <a:close/>
                <a:moveTo>
                  <a:pt x="2446737" y="687457"/>
                </a:moveTo>
                <a:lnTo>
                  <a:pt x="903247" y="643293"/>
                </a:lnTo>
                <a:lnTo>
                  <a:pt x="906180" y="700861"/>
                </a:lnTo>
                <a:lnTo>
                  <a:pt x="2449573" y="744909"/>
                </a:lnTo>
                <a:close/>
                <a:moveTo>
                  <a:pt x="2441085" y="573022"/>
                </a:moveTo>
                <a:lnTo>
                  <a:pt x="897418" y="528853"/>
                </a:lnTo>
                <a:lnTo>
                  <a:pt x="900350" y="586422"/>
                </a:lnTo>
                <a:lnTo>
                  <a:pt x="2443923" y="630476"/>
                </a:lnTo>
                <a:close/>
                <a:moveTo>
                  <a:pt x="2496211" y="489777"/>
                </a:moveTo>
                <a:lnTo>
                  <a:pt x="2510220" y="813569"/>
                </a:lnTo>
                <a:lnTo>
                  <a:pt x="909594" y="784077"/>
                </a:lnTo>
                <a:lnTo>
                  <a:pt x="964396" y="1804001"/>
                </a:lnTo>
                <a:lnTo>
                  <a:pt x="524733" y="1842893"/>
                </a:lnTo>
                <a:lnTo>
                  <a:pt x="459271" y="410673"/>
                </a:lnTo>
                <a:close/>
                <a:moveTo>
                  <a:pt x="2629588" y="282400"/>
                </a:moveTo>
                <a:lnTo>
                  <a:pt x="310251" y="153390"/>
                </a:lnTo>
                <a:lnTo>
                  <a:pt x="409854" y="2139731"/>
                </a:lnTo>
                <a:lnTo>
                  <a:pt x="2701663" y="2005119"/>
                </a:lnTo>
                <a:close/>
                <a:moveTo>
                  <a:pt x="28715" y="0"/>
                </a:moveTo>
                <a:lnTo>
                  <a:pt x="2728199" y="174227"/>
                </a:lnTo>
                <a:lnTo>
                  <a:pt x="2827740" y="2181245"/>
                </a:lnTo>
                <a:lnTo>
                  <a:pt x="218271" y="2386985"/>
                </a:lnTo>
                <a:lnTo>
                  <a:pt x="119907" y="2373001"/>
                </a:lnTo>
                <a:lnTo>
                  <a:pt x="13" y="89778"/>
                </a:lnTo>
                <a:cubicBezTo>
                  <a:pt x="-722" y="61732"/>
                  <a:pt x="29450" y="28046"/>
                  <a:pt x="28715" y="0"/>
                </a:cubicBezTo>
                <a:close/>
              </a:path>
            </a:pathLst>
          </a:custGeom>
          <a:solidFill>
            <a:srgbClr val="3563A8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45720" bIns="9144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8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63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545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727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909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090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272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454" algn="l" defTabSz="914363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US" spc="-5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3" name="Group 17"/>
          <p:cNvGrpSpPr/>
          <p:nvPr/>
        </p:nvGrpSpPr>
        <p:grpSpPr>
          <a:xfrm>
            <a:off x="3233989" y="5391043"/>
            <a:ext cx="568046" cy="877512"/>
            <a:chOff x="5394326" y="4936834"/>
            <a:chExt cx="720725" cy="835025"/>
          </a:xfrm>
          <a:solidFill>
            <a:srgbClr val="3563A8"/>
          </a:solidFill>
        </p:grpSpPr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5394326" y="4936834"/>
              <a:ext cx="460375" cy="835025"/>
            </a:xfrm>
            <a:custGeom>
              <a:avLst/>
              <a:gdLst>
                <a:gd name="T0" fmla="*/ 196 w 440"/>
                <a:gd name="T1" fmla="*/ 576 h 796"/>
                <a:gd name="T2" fmla="*/ 178 w 440"/>
                <a:gd name="T3" fmla="*/ 490 h 796"/>
                <a:gd name="T4" fmla="*/ 206 w 440"/>
                <a:gd name="T5" fmla="*/ 472 h 796"/>
                <a:gd name="T6" fmla="*/ 207 w 440"/>
                <a:gd name="T7" fmla="*/ 423 h 796"/>
                <a:gd name="T8" fmla="*/ 178 w 440"/>
                <a:gd name="T9" fmla="*/ 405 h 796"/>
                <a:gd name="T10" fmla="*/ 196 w 440"/>
                <a:gd name="T11" fmla="*/ 320 h 796"/>
                <a:gd name="T12" fmla="*/ 262 w 440"/>
                <a:gd name="T13" fmla="*/ 337 h 796"/>
                <a:gd name="T14" fmla="*/ 312 w 440"/>
                <a:gd name="T15" fmla="*/ 379 h 796"/>
                <a:gd name="T16" fmla="*/ 330 w 440"/>
                <a:gd name="T17" fmla="*/ 320 h 796"/>
                <a:gd name="T18" fmla="*/ 395 w 440"/>
                <a:gd name="T19" fmla="*/ 337 h 796"/>
                <a:gd name="T20" fmla="*/ 440 w 440"/>
                <a:gd name="T21" fmla="*/ 379 h 796"/>
                <a:gd name="T22" fmla="*/ 422 w 440"/>
                <a:gd name="T23" fmla="*/ 0 h 796"/>
                <a:gd name="T24" fmla="*/ 0 w 440"/>
                <a:gd name="T25" fmla="*/ 18 h 796"/>
                <a:gd name="T26" fmla="*/ 0 w 440"/>
                <a:gd name="T27" fmla="*/ 623 h 796"/>
                <a:gd name="T28" fmla="*/ 0 w 440"/>
                <a:gd name="T29" fmla="*/ 778 h 796"/>
                <a:gd name="T30" fmla="*/ 206 w 440"/>
                <a:gd name="T31" fmla="*/ 796 h 796"/>
                <a:gd name="T32" fmla="*/ 312 w 440"/>
                <a:gd name="T33" fmla="*/ 63 h 796"/>
                <a:gd name="T34" fmla="*/ 378 w 440"/>
                <a:gd name="T35" fmla="*/ 45 h 796"/>
                <a:gd name="T36" fmla="*/ 395 w 440"/>
                <a:gd name="T37" fmla="*/ 130 h 796"/>
                <a:gd name="T38" fmla="*/ 330 w 440"/>
                <a:gd name="T39" fmla="*/ 148 h 796"/>
                <a:gd name="T40" fmla="*/ 312 w 440"/>
                <a:gd name="T41" fmla="*/ 63 h 796"/>
                <a:gd name="T42" fmla="*/ 330 w 440"/>
                <a:gd name="T43" fmla="*/ 180 h 796"/>
                <a:gd name="T44" fmla="*/ 395 w 440"/>
                <a:gd name="T45" fmla="*/ 198 h 796"/>
                <a:gd name="T46" fmla="*/ 378 w 440"/>
                <a:gd name="T47" fmla="*/ 283 h 796"/>
                <a:gd name="T48" fmla="*/ 312 w 440"/>
                <a:gd name="T49" fmla="*/ 266 h 796"/>
                <a:gd name="T50" fmla="*/ 178 w 440"/>
                <a:gd name="T51" fmla="*/ 63 h 796"/>
                <a:gd name="T52" fmla="*/ 244 w 440"/>
                <a:gd name="T53" fmla="*/ 45 h 796"/>
                <a:gd name="T54" fmla="*/ 262 w 440"/>
                <a:gd name="T55" fmla="*/ 130 h 796"/>
                <a:gd name="T56" fmla="*/ 196 w 440"/>
                <a:gd name="T57" fmla="*/ 148 h 796"/>
                <a:gd name="T58" fmla="*/ 178 w 440"/>
                <a:gd name="T59" fmla="*/ 63 h 796"/>
                <a:gd name="T60" fmla="*/ 196 w 440"/>
                <a:gd name="T61" fmla="*/ 180 h 796"/>
                <a:gd name="T62" fmla="*/ 262 w 440"/>
                <a:gd name="T63" fmla="*/ 198 h 796"/>
                <a:gd name="T64" fmla="*/ 244 w 440"/>
                <a:gd name="T65" fmla="*/ 283 h 796"/>
                <a:gd name="T66" fmla="*/ 178 w 440"/>
                <a:gd name="T67" fmla="*/ 266 h 796"/>
                <a:gd name="T68" fmla="*/ 131 w 440"/>
                <a:gd name="T69" fmla="*/ 558 h 796"/>
                <a:gd name="T70" fmla="*/ 65 w 440"/>
                <a:gd name="T71" fmla="*/ 576 h 796"/>
                <a:gd name="T72" fmla="*/ 47 w 440"/>
                <a:gd name="T73" fmla="*/ 490 h 796"/>
                <a:gd name="T74" fmla="*/ 113 w 440"/>
                <a:gd name="T75" fmla="*/ 472 h 796"/>
                <a:gd name="T76" fmla="*/ 131 w 440"/>
                <a:gd name="T77" fmla="*/ 558 h 796"/>
                <a:gd name="T78" fmla="*/ 113 w 440"/>
                <a:gd name="T79" fmla="*/ 423 h 796"/>
                <a:gd name="T80" fmla="*/ 47 w 440"/>
                <a:gd name="T81" fmla="*/ 405 h 796"/>
                <a:gd name="T82" fmla="*/ 65 w 440"/>
                <a:gd name="T83" fmla="*/ 320 h 796"/>
                <a:gd name="T84" fmla="*/ 131 w 440"/>
                <a:gd name="T85" fmla="*/ 337 h 796"/>
                <a:gd name="T86" fmla="*/ 131 w 440"/>
                <a:gd name="T87" fmla="*/ 266 h 796"/>
                <a:gd name="T88" fmla="*/ 65 w 440"/>
                <a:gd name="T89" fmla="*/ 283 h 796"/>
                <a:gd name="T90" fmla="*/ 47 w 440"/>
                <a:gd name="T91" fmla="*/ 198 h 796"/>
                <a:gd name="T92" fmla="*/ 113 w 440"/>
                <a:gd name="T93" fmla="*/ 180 h 796"/>
                <a:gd name="T94" fmla="*/ 131 w 440"/>
                <a:gd name="T95" fmla="*/ 266 h 796"/>
                <a:gd name="T96" fmla="*/ 113 w 440"/>
                <a:gd name="T97" fmla="*/ 148 h 796"/>
                <a:gd name="T98" fmla="*/ 47 w 440"/>
                <a:gd name="T99" fmla="*/ 130 h 796"/>
                <a:gd name="T100" fmla="*/ 65 w 440"/>
                <a:gd name="T101" fmla="*/ 45 h 796"/>
                <a:gd name="T102" fmla="*/ 131 w 440"/>
                <a:gd name="T103" fmla="*/ 63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0" h="796">
                  <a:moveTo>
                    <a:pt x="206" y="576"/>
                  </a:moveTo>
                  <a:cubicBezTo>
                    <a:pt x="196" y="576"/>
                    <a:pt x="196" y="576"/>
                    <a:pt x="196" y="576"/>
                  </a:cubicBezTo>
                  <a:cubicBezTo>
                    <a:pt x="186" y="576"/>
                    <a:pt x="178" y="568"/>
                    <a:pt x="178" y="558"/>
                  </a:cubicBezTo>
                  <a:cubicBezTo>
                    <a:pt x="178" y="490"/>
                    <a:pt x="178" y="490"/>
                    <a:pt x="178" y="490"/>
                  </a:cubicBezTo>
                  <a:cubicBezTo>
                    <a:pt x="178" y="480"/>
                    <a:pt x="186" y="472"/>
                    <a:pt x="196" y="472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06" y="432"/>
                    <a:pt x="206" y="432"/>
                    <a:pt x="206" y="432"/>
                  </a:cubicBezTo>
                  <a:cubicBezTo>
                    <a:pt x="206" y="429"/>
                    <a:pt x="206" y="426"/>
                    <a:pt x="207" y="423"/>
                  </a:cubicBezTo>
                  <a:cubicBezTo>
                    <a:pt x="196" y="423"/>
                    <a:pt x="196" y="423"/>
                    <a:pt x="196" y="423"/>
                  </a:cubicBezTo>
                  <a:cubicBezTo>
                    <a:pt x="186" y="423"/>
                    <a:pt x="178" y="415"/>
                    <a:pt x="178" y="405"/>
                  </a:cubicBezTo>
                  <a:cubicBezTo>
                    <a:pt x="178" y="337"/>
                    <a:pt x="178" y="337"/>
                    <a:pt x="178" y="337"/>
                  </a:cubicBezTo>
                  <a:cubicBezTo>
                    <a:pt x="178" y="328"/>
                    <a:pt x="186" y="320"/>
                    <a:pt x="196" y="320"/>
                  </a:cubicBezTo>
                  <a:cubicBezTo>
                    <a:pt x="244" y="320"/>
                    <a:pt x="244" y="320"/>
                    <a:pt x="244" y="320"/>
                  </a:cubicBezTo>
                  <a:cubicBezTo>
                    <a:pt x="254" y="320"/>
                    <a:pt x="262" y="328"/>
                    <a:pt x="262" y="337"/>
                  </a:cubicBezTo>
                  <a:cubicBezTo>
                    <a:pt x="262" y="379"/>
                    <a:pt x="262" y="379"/>
                    <a:pt x="262" y="379"/>
                  </a:cubicBezTo>
                  <a:cubicBezTo>
                    <a:pt x="312" y="379"/>
                    <a:pt x="312" y="379"/>
                    <a:pt x="312" y="379"/>
                  </a:cubicBezTo>
                  <a:cubicBezTo>
                    <a:pt x="312" y="337"/>
                    <a:pt x="312" y="337"/>
                    <a:pt x="312" y="337"/>
                  </a:cubicBezTo>
                  <a:cubicBezTo>
                    <a:pt x="312" y="328"/>
                    <a:pt x="320" y="320"/>
                    <a:pt x="330" y="320"/>
                  </a:cubicBezTo>
                  <a:cubicBezTo>
                    <a:pt x="378" y="320"/>
                    <a:pt x="378" y="320"/>
                    <a:pt x="378" y="320"/>
                  </a:cubicBezTo>
                  <a:cubicBezTo>
                    <a:pt x="387" y="320"/>
                    <a:pt x="395" y="328"/>
                    <a:pt x="395" y="337"/>
                  </a:cubicBezTo>
                  <a:cubicBezTo>
                    <a:pt x="395" y="379"/>
                    <a:pt x="395" y="379"/>
                    <a:pt x="395" y="379"/>
                  </a:cubicBezTo>
                  <a:cubicBezTo>
                    <a:pt x="440" y="379"/>
                    <a:pt x="440" y="379"/>
                    <a:pt x="440" y="379"/>
                  </a:cubicBezTo>
                  <a:cubicBezTo>
                    <a:pt x="440" y="18"/>
                    <a:pt x="440" y="18"/>
                    <a:pt x="440" y="18"/>
                  </a:cubicBezTo>
                  <a:cubicBezTo>
                    <a:pt x="440" y="8"/>
                    <a:pt x="432" y="0"/>
                    <a:pt x="42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0" y="599"/>
                    <a:pt x="0" y="614"/>
                    <a:pt x="0" y="623"/>
                  </a:cubicBezTo>
                  <a:cubicBezTo>
                    <a:pt x="0" y="631"/>
                    <a:pt x="0" y="646"/>
                    <a:pt x="0" y="656"/>
                  </a:cubicBezTo>
                  <a:cubicBezTo>
                    <a:pt x="0" y="778"/>
                    <a:pt x="0" y="778"/>
                    <a:pt x="0" y="778"/>
                  </a:cubicBezTo>
                  <a:cubicBezTo>
                    <a:pt x="0" y="788"/>
                    <a:pt x="8" y="796"/>
                    <a:pt x="18" y="796"/>
                  </a:cubicBezTo>
                  <a:cubicBezTo>
                    <a:pt x="206" y="796"/>
                    <a:pt x="206" y="796"/>
                    <a:pt x="206" y="796"/>
                  </a:cubicBezTo>
                  <a:lnTo>
                    <a:pt x="206" y="576"/>
                  </a:lnTo>
                  <a:close/>
                  <a:moveTo>
                    <a:pt x="312" y="63"/>
                  </a:moveTo>
                  <a:cubicBezTo>
                    <a:pt x="312" y="53"/>
                    <a:pt x="320" y="45"/>
                    <a:pt x="330" y="45"/>
                  </a:cubicBezTo>
                  <a:cubicBezTo>
                    <a:pt x="378" y="45"/>
                    <a:pt x="378" y="45"/>
                    <a:pt x="378" y="45"/>
                  </a:cubicBezTo>
                  <a:cubicBezTo>
                    <a:pt x="387" y="45"/>
                    <a:pt x="395" y="53"/>
                    <a:pt x="395" y="63"/>
                  </a:cubicBezTo>
                  <a:cubicBezTo>
                    <a:pt x="395" y="130"/>
                    <a:pt x="395" y="130"/>
                    <a:pt x="395" y="130"/>
                  </a:cubicBezTo>
                  <a:cubicBezTo>
                    <a:pt x="395" y="140"/>
                    <a:pt x="387" y="148"/>
                    <a:pt x="378" y="148"/>
                  </a:cubicBezTo>
                  <a:cubicBezTo>
                    <a:pt x="330" y="148"/>
                    <a:pt x="330" y="148"/>
                    <a:pt x="330" y="148"/>
                  </a:cubicBezTo>
                  <a:cubicBezTo>
                    <a:pt x="320" y="148"/>
                    <a:pt x="312" y="140"/>
                    <a:pt x="312" y="130"/>
                  </a:cubicBezTo>
                  <a:lnTo>
                    <a:pt x="312" y="63"/>
                  </a:lnTo>
                  <a:close/>
                  <a:moveTo>
                    <a:pt x="312" y="198"/>
                  </a:moveTo>
                  <a:cubicBezTo>
                    <a:pt x="312" y="188"/>
                    <a:pt x="320" y="180"/>
                    <a:pt x="330" y="180"/>
                  </a:cubicBezTo>
                  <a:cubicBezTo>
                    <a:pt x="378" y="180"/>
                    <a:pt x="378" y="180"/>
                    <a:pt x="378" y="180"/>
                  </a:cubicBezTo>
                  <a:cubicBezTo>
                    <a:pt x="387" y="180"/>
                    <a:pt x="395" y="188"/>
                    <a:pt x="395" y="198"/>
                  </a:cubicBezTo>
                  <a:cubicBezTo>
                    <a:pt x="395" y="266"/>
                    <a:pt x="395" y="266"/>
                    <a:pt x="395" y="266"/>
                  </a:cubicBezTo>
                  <a:cubicBezTo>
                    <a:pt x="395" y="275"/>
                    <a:pt x="387" y="283"/>
                    <a:pt x="378" y="283"/>
                  </a:cubicBezTo>
                  <a:cubicBezTo>
                    <a:pt x="330" y="283"/>
                    <a:pt x="330" y="283"/>
                    <a:pt x="330" y="283"/>
                  </a:cubicBezTo>
                  <a:cubicBezTo>
                    <a:pt x="320" y="283"/>
                    <a:pt x="312" y="275"/>
                    <a:pt x="312" y="266"/>
                  </a:cubicBezTo>
                  <a:lnTo>
                    <a:pt x="312" y="198"/>
                  </a:lnTo>
                  <a:close/>
                  <a:moveTo>
                    <a:pt x="178" y="63"/>
                  </a:moveTo>
                  <a:cubicBezTo>
                    <a:pt x="178" y="53"/>
                    <a:pt x="186" y="45"/>
                    <a:pt x="196" y="45"/>
                  </a:cubicBezTo>
                  <a:cubicBezTo>
                    <a:pt x="244" y="45"/>
                    <a:pt x="244" y="45"/>
                    <a:pt x="244" y="45"/>
                  </a:cubicBezTo>
                  <a:cubicBezTo>
                    <a:pt x="254" y="45"/>
                    <a:pt x="262" y="53"/>
                    <a:pt x="262" y="63"/>
                  </a:cubicBezTo>
                  <a:cubicBezTo>
                    <a:pt x="262" y="130"/>
                    <a:pt x="262" y="130"/>
                    <a:pt x="262" y="130"/>
                  </a:cubicBezTo>
                  <a:cubicBezTo>
                    <a:pt x="262" y="140"/>
                    <a:pt x="254" y="148"/>
                    <a:pt x="244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86" y="148"/>
                    <a:pt x="178" y="140"/>
                    <a:pt x="178" y="130"/>
                  </a:cubicBezTo>
                  <a:lnTo>
                    <a:pt x="178" y="63"/>
                  </a:lnTo>
                  <a:close/>
                  <a:moveTo>
                    <a:pt x="178" y="198"/>
                  </a:moveTo>
                  <a:cubicBezTo>
                    <a:pt x="178" y="188"/>
                    <a:pt x="186" y="180"/>
                    <a:pt x="196" y="180"/>
                  </a:cubicBezTo>
                  <a:cubicBezTo>
                    <a:pt x="244" y="180"/>
                    <a:pt x="244" y="180"/>
                    <a:pt x="244" y="180"/>
                  </a:cubicBezTo>
                  <a:cubicBezTo>
                    <a:pt x="254" y="180"/>
                    <a:pt x="262" y="188"/>
                    <a:pt x="262" y="198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2" y="275"/>
                    <a:pt x="254" y="283"/>
                    <a:pt x="244" y="283"/>
                  </a:cubicBezTo>
                  <a:cubicBezTo>
                    <a:pt x="196" y="283"/>
                    <a:pt x="196" y="283"/>
                    <a:pt x="196" y="283"/>
                  </a:cubicBezTo>
                  <a:cubicBezTo>
                    <a:pt x="186" y="283"/>
                    <a:pt x="178" y="275"/>
                    <a:pt x="178" y="266"/>
                  </a:cubicBezTo>
                  <a:lnTo>
                    <a:pt x="178" y="198"/>
                  </a:lnTo>
                  <a:close/>
                  <a:moveTo>
                    <a:pt x="131" y="558"/>
                  </a:moveTo>
                  <a:cubicBezTo>
                    <a:pt x="131" y="568"/>
                    <a:pt x="123" y="576"/>
                    <a:pt x="113" y="576"/>
                  </a:cubicBezTo>
                  <a:cubicBezTo>
                    <a:pt x="65" y="576"/>
                    <a:pt x="65" y="576"/>
                    <a:pt x="65" y="576"/>
                  </a:cubicBezTo>
                  <a:cubicBezTo>
                    <a:pt x="55" y="576"/>
                    <a:pt x="47" y="568"/>
                    <a:pt x="47" y="558"/>
                  </a:cubicBezTo>
                  <a:cubicBezTo>
                    <a:pt x="47" y="490"/>
                    <a:pt x="47" y="490"/>
                    <a:pt x="47" y="490"/>
                  </a:cubicBezTo>
                  <a:cubicBezTo>
                    <a:pt x="47" y="480"/>
                    <a:pt x="55" y="472"/>
                    <a:pt x="65" y="472"/>
                  </a:cubicBezTo>
                  <a:cubicBezTo>
                    <a:pt x="113" y="472"/>
                    <a:pt x="113" y="472"/>
                    <a:pt x="113" y="472"/>
                  </a:cubicBezTo>
                  <a:cubicBezTo>
                    <a:pt x="123" y="472"/>
                    <a:pt x="131" y="480"/>
                    <a:pt x="131" y="490"/>
                  </a:cubicBezTo>
                  <a:lnTo>
                    <a:pt x="131" y="558"/>
                  </a:lnTo>
                  <a:close/>
                  <a:moveTo>
                    <a:pt x="131" y="405"/>
                  </a:moveTo>
                  <a:cubicBezTo>
                    <a:pt x="131" y="415"/>
                    <a:pt x="123" y="423"/>
                    <a:pt x="113" y="423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55" y="423"/>
                    <a:pt x="47" y="415"/>
                    <a:pt x="47" y="405"/>
                  </a:cubicBezTo>
                  <a:cubicBezTo>
                    <a:pt x="47" y="337"/>
                    <a:pt x="47" y="337"/>
                    <a:pt x="47" y="337"/>
                  </a:cubicBezTo>
                  <a:cubicBezTo>
                    <a:pt x="47" y="328"/>
                    <a:pt x="55" y="320"/>
                    <a:pt x="65" y="320"/>
                  </a:cubicBezTo>
                  <a:cubicBezTo>
                    <a:pt x="113" y="320"/>
                    <a:pt x="113" y="320"/>
                    <a:pt x="113" y="320"/>
                  </a:cubicBezTo>
                  <a:cubicBezTo>
                    <a:pt x="123" y="320"/>
                    <a:pt x="131" y="328"/>
                    <a:pt x="131" y="337"/>
                  </a:cubicBezTo>
                  <a:lnTo>
                    <a:pt x="131" y="405"/>
                  </a:lnTo>
                  <a:close/>
                  <a:moveTo>
                    <a:pt x="131" y="266"/>
                  </a:moveTo>
                  <a:cubicBezTo>
                    <a:pt x="131" y="275"/>
                    <a:pt x="123" y="283"/>
                    <a:pt x="113" y="283"/>
                  </a:cubicBezTo>
                  <a:cubicBezTo>
                    <a:pt x="65" y="283"/>
                    <a:pt x="65" y="283"/>
                    <a:pt x="65" y="283"/>
                  </a:cubicBezTo>
                  <a:cubicBezTo>
                    <a:pt x="55" y="283"/>
                    <a:pt x="47" y="275"/>
                    <a:pt x="47" y="266"/>
                  </a:cubicBezTo>
                  <a:cubicBezTo>
                    <a:pt x="47" y="198"/>
                    <a:pt x="47" y="198"/>
                    <a:pt x="47" y="198"/>
                  </a:cubicBezTo>
                  <a:cubicBezTo>
                    <a:pt x="47" y="188"/>
                    <a:pt x="55" y="180"/>
                    <a:pt x="65" y="180"/>
                  </a:cubicBezTo>
                  <a:cubicBezTo>
                    <a:pt x="113" y="180"/>
                    <a:pt x="113" y="180"/>
                    <a:pt x="113" y="180"/>
                  </a:cubicBezTo>
                  <a:cubicBezTo>
                    <a:pt x="123" y="180"/>
                    <a:pt x="131" y="188"/>
                    <a:pt x="131" y="198"/>
                  </a:cubicBezTo>
                  <a:lnTo>
                    <a:pt x="131" y="266"/>
                  </a:lnTo>
                  <a:close/>
                  <a:moveTo>
                    <a:pt x="131" y="130"/>
                  </a:moveTo>
                  <a:cubicBezTo>
                    <a:pt x="131" y="140"/>
                    <a:pt x="123" y="148"/>
                    <a:pt x="113" y="148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55" y="148"/>
                    <a:pt x="47" y="140"/>
                    <a:pt x="47" y="130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53"/>
                    <a:pt x="55" y="45"/>
                    <a:pt x="65" y="45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23" y="45"/>
                    <a:pt x="131" y="53"/>
                    <a:pt x="131" y="63"/>
                  </a:cubicBezTo>
                  <a:lnTo>
                    <a:pt x="131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184"/>
              <a:endParaRPr lang="en-US" sz="1700">
                <a:solidFill>
                  <a:srgbClr val="000000"/>
                </a:solidFill>
              </a:endParaRPr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5646738" y="5371809"/>
              <a:ext cx="468313" cy="400050"/>
            </a:xfrm>
            <a:custGeom>
              <a:avLst/>
              <a:gdLst>
                <a:gd name="T0" fmla="*/ 18 w 447"/>
                <a:gd name="T1" fmla="*/ 0 h 382"/>
                <a:gd name="T2" fmla="*/ 0 w 447"/>
                <a:gd name="T3" fmla="*/ 18 h 382"/>
                <a:gd name="T4" fmla="*/ 0 w 447"/>
                <a:gd name="T5" fmla="*/ 364 h 382"/>
                <a:gd name="T6" fmla="*/ 18 w 447"/>
                <a:gd name="T7" fmla="*/ 382 h 382"/>
                <a:gd name="T8" fmla="*/ 429 w 447"/>
                <a:gd name="T9" fmla="*/ 382 h 382"/>
                <a:gd name="T10" fmla="*/ 447 w 447"/>
                <a:gd name="T11" fmla="*/ 364 h 382"/>
                <a:gd name="T12" fmla="*/ 447 w 447"/>
                <a:gd name="T13" fmla="*/ 18 h 382"/>
                <a:gd name="T14" fmla="*/ 429 w 447"/>
                <a:gd name="T15" fmla="*/ 0 h 382"/>
                <a:gd name="T16" fmla="*/ 18 w 447"/>
                <a:gd name="T17" fmla="*/ 0 h 382"/>
                <a:gd name="T18" fmla="*/ 133 w 447"/>
                <a:gd name="T19" fmla="*/ 301 h 382"/>
                <a:gd name="T20" fmla="*/ 115 w 447"/>
                <a:gd name="T21" fmla="*/ 319 h 382"/>
                <a:gd name="T22" fmla="*/ 66 w 447"/>
                <a:gd name="T23" fmla="*/ 319 h 382"/>
                <a:gd name="T24" fmla="*/ 48 w 447"/>
                <a:gd name="T25" fmla="*/ 301 h 382"/>
                <a:gd name="T26" fmla="*/ 48 w 447"/>
                <a:gd name="T27" fmla="*/ 232 h 382"/>
                <a:gd name="T28" fmla="*/ 66 w 447"/>
                <a:gd name="T29" fmla="*/ 214 h 382"/>
                <a:gd name="T30" fmla="*/ 115 w 447"/>
                <a:gd name="T31" fmla="*/ 214 h 382"/>
                <a:gd name="T32" fmla="*/ 133 w 447"/>
                <a:gd name="T33" fmla="*/ 232 h 382"/>
                <a:gd name="T34" fmla="*/ 133 w 447"/>
                <a:gd name="T35" fmla="*/ 301 h 382"/>
                <a:gd name="T36" fmla="*/ 133 w 447"/>
                <a:gd name="T37" fmla="*/ 146 h 382"/>
                <a:gd name="T38" fmla="*/ 115 w 447"/>
                <a:gd name="T39" fmla="*/ 164 h 382"/>
                <a:gd name="T40" fmla="*/ 66 w 447"/>
                <a:gd name="T41" fmla="*/ 164 h 382"/>
                <a:gd name="T42" fmla="*/ 48 w 447"/>
                <a:gd name="T43" fmla="*/ 146 h 382"/>
                <a:gd name="T44" fmla="*/ 48 w 447"/>
                <a:gd name="T45" fmla="*/ 77 h 382"/>
                <a:gd name="T46" fmla="*/ 66 w 447"/>
                <a:gd name="T47" fmla="*/ 59 h 382"/>
                <a:gd name="T48" fmla="*/ 115 w 447"/>
                <a:gd name="T49" fmla="*/ 59 h 382"/>
                <a:gd name="T50" fmla="*/ 133 w 447"/>
                <a:gd name="T51" fmla="*/ 77 h 382"/>
                <a:gd name="T52" fmla="*/ 133 w 447"/>
                <a:gd name="T53" fmla="*/ 146 h 382"/>
                <a:gd name="T54" fmla="*/ 266 w 447"/>
                <a:gd name="T55" fmla="*/ 301 h 382"/>
                <a:gd name="T56" fmla="*/ 248 w 447"/>
                <a:gd name="T57" fmla="*/ 319 h 382"/>
                <a:gd name="T58" fmla="*/ 199 w 447"/>
                <a:gd name="T59" fmla="*/ 319 h 382"/>
                <a:gd name="T60" fmla="*/ 181 w 447"/>
                <a:gd name="T61" fmla="*/ 301 h 382"/>
                <a:gd name="T62" fmla="*/ 181 w 447"/>
                <a:gd name="T63" fmla="*/ 232 h 382"/>
                <a:gd name="T64" fmla="*/ 199 w 447"/>
                <a:gd name="T65" fmla="*/ 214 h 382"/>
                <a:gd name="T66" fmla="*/ 248 w 447"/>
                <a:gd name="T67" fmla="*/ 214 h 382"/>
                <a:gd name="T68" fmla="*/ 266 w 447"/>
                <a:gd name="T69" fmla="*/ 232 h 382"/>
                <a:gd name="T70" fmla="*/ 266 w 447"/>
                <a:gd name="T71" fmla="*/ 301 h 382"/>
                <a:gd name="T72" fmla="*/ 266 w 447"/>
                <a:gd name="T73" fmla="*/ 146 h 382"/>
                <a:gd name="T74" fmla="*/ 248 w 447"/>
                <a:gd name="T75" fmla="*/ 164 h 382"/>
                <a:gd name="T76" fmla="*/ 199 w 447"/>
                <a:gd name="T77" fmla="*/ 164 h 382"/>
                <a:gd name="T78" fmla="*/ 181 w 447"/>
                <a:gd name="T79" fmla="*/ 146 h 382"/>
                <a:gd name="T80" fmla="*/ 181 w 447"/>
                <a:gd name="T81" fmla="*/ 77 h 382"/>
                <a:gd name="T82" fmla="*/ 199 w 447"/>
                <a:gd name="T83" fmla="*/ 59 h 382"/>
                <a:gd name="T84" fmla="*/ 248 w 447"/>
                <a:gd name="T85" fmla="*/ 59 h 382"/>
                <a:gd name="T86" fmla="*/ 266 w 447"/>
                <a:gd name="T87" fmla="*/ 77 h 382"/>
                <a:gd name="T88" fmla="*/ 266 w 447"/>
                <a:gd name="T89" fmla="*/ 146 h 382"/>
                <a:gd name="T90" fmla="*/ 401 w 447"/>
                <a:gd name="T91" fmla="*/ 301 h 382"/>
                <a:gd name="T92" fmla="*/ 383 w 447"/>
                <a:gd name="T93" fmla="*/ 319 h 382"/>
                <a:gd name="T94" fmla="*/ 334 w 447"/>
                <a:gd name="T95" fmla="*/ 319 h 382"/>
                <a:gd name="T96" fmla="*/ 316 w 447"/>
                <a:gd name="T97" fmla="*/ 301 h 382"/>
                <a:gd name="T98" fmla="*/ 316 w 447"/>
                <a:gd name="T99" fmla="*/ 232 h 382"/>
                <a:gd name="T100" fmla="*/ 334 w 447"/>
                <a:gd name="T101" fmla="*/ 214 h 382"/>
                <a:gd name="T102" fmla="*/ 383 w 447"/>
                <a:gd name="T103" fmla="*/ 214 h 382"/>
                <a:gd name="T104" fmla="*/ 401 w 447"/>
                <a:gd name="T105" fmla="*/ 232 h 382"/>
                <a:gd name="T106" fmla="*/ 401 w 447"/>
                <a:gd name="T107" fmla="*/ 301 h 382"/>
                <a:gd name="T108" fmla="*/ 401 w 447"/>
                <a:gd name="T109" fmla="*/ 146 h 382"/>
                <a:gd name="T110" fmla="*/ 383 w 447"/>
                <a:gd name="T111" fmla="*/ 164 h 382"/>
                <a:gd name="T112" fmla="*/ 334 w 447"/>
                <a:gd name="T113" fmla="*/ 164 h 382"/>
                <a:gd name="T114" fmla="*/ 316 w 447"/>
                <a:gd name="T115" fmla="*/ 146 h 382"/>
                <a:gd name="T116" fmla="*/ 316 w 447"/>
                <a:gd name="T117" fmla="*/ 77 h 382"/>
                <a:gd name="T118" fmla="*/ 334 w 447"/>
                <a:gd name="T119" fmla="*/ 59 h 382"/>
                <a:gd name="T120" fmla="*/ 383 w 447"/>
                <a:gd name="T121" fmla="*/ 59 h 382"/>
                <a:gd name="T122" fmla="*/ 401 w 447"/>
                <a:gd name="T123" fmla="*/ 77 h 382"/>
                <a:gd name="T124" fmla="*/ 401 w 447"/>
                <a:gd name="T125" fmla="*/ 1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7" h="382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74"/>
                    <a:pt x="8" y="382"/>
                    <a:pt x="18" y="382"/>
                  </a:cubicBezTo>
                  <a:cubicBezTo>
                    <a:pt x="429" y="382"/>
                    <a:pt x="429" y="382"/>
                    <a:pt x="429" y="382"/>
                  </a:cubicBezTo>
                  <a:cubicBezTo>
                    <a:pt x="439" y="382"/>
                    <a:pt x="447" y="374"/>
                    <a:pt x="447" y="364"/>
                  </a:cubicBezTo>
                  <a:cubicBezTo>
                    <a:pt x="447" y="18"/>
                    <a:pt x="447" y="18"/>
                    <a:pt x="447" y="18"/>
                  </a:cubicBezTo>
                  <a:cubicBezTo>
                    <a:pt x="447" y="8"/>
                    <a:pt x="439" y="0"/>
                    <a:pt x="429" y="0"/>
                  </a:cubicBezTo>
                  <a:lnTo>
                    <a:pt x="18" y="0"/>
                  </a:lnTo>
                  <a:close/>
                  <a:moveTo>
                    <a:pt x="133" y="301"/>
                  </a:moveTo>
                  <a:cubicBezTo>
                    <a:pt x="133" y="311"/>
                    <a:pt x="125" y="319"/>
                    <a:pt x="115" y="319"/>
                  </a:cubicBezTo>
                  <a:cubicBezTo>
                    <a:pt x="66" y="319"/>
                    <a:pt x="66" y="319"/>
                    <a:pt x="66" y="319"/>
                  </a:cubicBezTo>
                  <a:cubicBezTo>
                    <a:pt x="56" y="319"/>
                    <a:pt x="48" y="311"/>
                    <a:pt x="48" y="301"/>
                  </a:cubicBezTo>
                  <a:cubicBezTo>
                    <a:pt x="48" y="232"/>
                    <a:pt x="48" y="232"/>
                    <a:pt x="48" y="232"/>
                  </a:cubicBezTo>
                  <a:cubicBezTo>
                    <a:pt x="48" y="222"/>
                    <a:pt x="56" y="214"/>
                    <a:pt x="66" y="214"/>
                  </a:cubicBezTo>
                  <a:cubicBezTo>
                    <a:pt x="115" y="214"/>
                    <a:pt x="115" y="214"/>
                    <a:pt x="115" y="214"/>
                  </a:cubicBezTo>
                  <a:cubicBezTo>
                    <a:pt x="125" y="214"/>
                    <a:pt x="133" y="222"/>
                    <a:pt x="133" y="232"/>
                  </a:cubicBezTo>
                  <a:lnTo>
                    <a:pt x="133" y="301"/>
                  </a:lnTo>
                  <a:close/>
                  <a:moveTo>
                    <a:pt x="133" y="146"/>
                  </a:moveTo>
                  <a:cubicBezTo>
                    <a:pt x="133" y="156"/>
                    <a:pt x="125" y="164"/>
                    <a:pt x="115" y="164"/>
                  </a:cubicBezTo>
                  <a:cubicBezTo>
                    <a:pt x="66" y="164"/>
                    <a:pt x="66" y="164"/>
                    <a:pt x="66" y="164"/>
                  </a:cubicBezTo>
                  <a:cubicBezTo>
                    <a:pt x="56" y="164"/>
                    <a:pt x="48" y="156"/>
                    <a:pt x="48" y="14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67"/>
                    <a:pt x="56" y="59"/>
                    <a:pt x="66" y="59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25" y="59"/>
                    <a:pt x="133" y="67"/>
                    <a:pt x="133" y="77"/>
                  </a:cubicBezTo>
                  <a:lnTo>
                    <a:pt x="133" y="146"/>
                  </a:lnTo>
                  <a:close/>
                  <a:moveTo>
                    <a:pt x="266" y="301"/>
                  </a:moveTo>
                  <a:cubicBezTo>
                    <a:pt x="266" y="311"/>
                    <a:pt x="258" y="319"/>
                    <a:pt x="248" y="319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189" y="319"/>
                    <a:pt x="181" y="311"/>
                    <a:pt x="181" y="301"/>
                  </a:cubicBezTo>
                  <a:cubicBezTo>
                    <a:pt x="181" y="232"/>
                    <a:pt x="181" y="232"/>
                    <a:pt x="181" y="232"/>
                  </a:cubicBezTo>
                  <a:cubicBezTo>
                    <a:pt x="181" y="222"/>
                    <a:pt x="189" y="214"/>
                    <a:pt x="199" y="214"/>
                  </a:cubicBezTo>
                  <a:cubicBezTo>
                    <a:pt x="248" y="214"/>
                    <a:pt x="248" y="214"/>
                    <a:pt x="248" y="214"/>
                  </a:cubicBezTo>
                  <a:cubicBezTo>
                    <a:pt x="258" y="214"/>
                    <a:pt x="266" y="222"/>
                    <a:pt x="266" y="232"/>
                  </a:cubicBezTo>
                  <a:lnTo>
                    <a:pt x="266" y="301"/>
                  </a:lnTo>
                  <a:close/>
                  <a:moveTo>
                    <a:pt x="266" y="146"/>
                  </a:moveTo>
                  <a:cubicBezTo>
                    <a:pt x="266" y="156"/>
                    <a:pt x="258" y="164"/>
                    <a:pt x="248" y="164"/>
                  </a:cubicBezTo>
                  <a:cubicBezTo>
                    <a:pt x="199" y="164"/>
                    <a:pt x="199" y="164"/>
                    <a:pt x="199" y="164"/>
                  </a:cubicBezTo>
                  <a:cubicBezTo>
                    <a:pt x="189" y="164"/>
                    <a:pt x="181" y="156"/>
                    <a:pt x="181" y="146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81" y="67"/>
                    <a:pt x="189" y="59"/>
                    <a:pt x="199" y="59"/>
                  </a:cubicBezTo>
                  <a:cubicBezTo>
                    <a:pt x="248" y="59"/>
                    <a:pt x="248" y="59"/>
                    <a:pt x="248" y="59"/>
                  </a:cubicBezTo>
                  <a:cubicBezTo>
                    <a:pt x="258" y="59"/>
                    <a:pt x="266" y="67"/>
                    <a:pt x="266" y="77"/>
                  </a:cubicBezTo>
                  <a:lnTo>
                    <a:pt x="266" y="146"/>
                  </a:lnTo>
                  <a:close/>
                  <a:moveTo>
                    <a:pt x="401" y="301"/>
                  </a:moveTo>
                  <a:cubicBezTo>
                    <a:pt x="401" y="311"/>
                    <a:pt x="393" y="319"/>
                    <a:pt x="383" y="319"/>
                  </a:cubicBezTo>
                  <a:cubicBezTo>
                    <a:pt x="334" y="319"/>
                    <a:pt x="334" y="319"/>
                    <a:pt x="334" y="319"/>
                  </a:cubicBezTo>
                  <a:cubicBezTo>
                    <a:pt x="324" y="319"/>
                    <a:pt x="316" y="311"/>
                    <a:pt x="316" y="301"/>
                  </a:cubicBezTo>
                  <a:cubicBezTo>
                    <a:pt x="316" y="232"/>
                    <a:pt x="316" y="232"/>
                    <a:pt x="316" y="232"/>
                  </a:cubicBezTo>
                  <a:cubicBezTo>
                    <a:pt x="316" y="222"/>
                    <a:pt x="324" y="214"/>
                    <a:pt x="334" y="214"/>
                  </a:cubicBezTo>
                  <a:cubicBezTo>
                    <a:pt x="383" y="214"/>
                    <a:pt x="383" y="214"/>
                    <a:pt x="383" y="214"/>
                  </a:cubicBezTo>
                  <a:cubicBezTo>
                    <a:pt x="393" y="214"/>
                    <a:pt x="401" y="222"/>
                    <a:pt x="401" y="232"/>
                  </a:cubicBezTo>
                  <a:lnTo>
                    <a:pt x="401" y="301"/>
                  </a:lnTo>
                  <a:close/>
                  <a:moveTo>
                    <a:pt x="401" y="146"/>
                  </a:moveTo>
                  <a:cubicBezTo>
                    <a:pt x="401" y="156"/>
                    <a:pt x="393" y="164"/>
                    <a:pt x="383" y="164"/>
                  </a:cubicBezTo>
                  <a:cubicBezTo>
                    <a:pt x="334" y="164"/>
                    <a:pt x="334" y="164"/>
                    <a:pt x="334" y="164"/>
                  </a:cubicBezTo>
                  <a:cubicBezTo>
                    <a:pt x="324" y="164"/>
                    <a:pt x="316" y="156"/>
                    <a:pt x="316" y="146"/>
                  </a:cubicBezTo>
                  <a:cubicBezTo>
                    <a:pt x="316" y="77"/>
                    <a:pt x="316" y="77"/>
                    <a:pt x="316" y="77"/>
                  </a:cubicBezTo>
                  <a:cubicBezTo>
                    <a:pt x="316" y="67"/>
                    <a:pt x="324" y="59"/>
                    <a:pt x="334" y="59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93" y="59"/>
                    <a:pt x="401" y="67"/>
                    <a:pt x="401" y="77"/>
                  </a:cubicBezTo>
                  <a:lnTo>
                    <a:pt x="401" y="14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184"/>
              <a:endParaRPr lang="en-US" sz="1700">
                <a:solidFill>
                  <a:srgbClr val="000000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4068798" y="784336"/>
            <a:ext cx="3627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>
                <a:solidFill>
                  <a:srgbClr val="3563A8"/>
                </a:solidFill>
              </a:rPr>
              <a:t>MobilityFirst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68203" y="1390391"/>
            <a:ext cx="4229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MoblityFIrst</a:t>
            </a: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: A Robust and Trustworthy Mobility-Centric Architecture for the Future Internet</a:t>
            </a:r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60125" y="2368557"/>
            <a:ext cx="3090300" cy="728849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Dominance over using IP to identify and locate devices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60125" y="3949709"/>
            <a:ext cx="30903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Name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Resolution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6533975" y="5432652"/>
            <a:ext cx="30903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Extension of CNF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Robust &amp; effective routing mechanism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124346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5483159" y="2659986"/>
            <a:ext cx="1420200" cy="1893600"/>
            <a:chOff x="173624" y="2446020"/>
            <a:chExt cx="811530" cy="811530"/>
          </a:xfrm>
        </p:grpSpPr>
        <p:sp>
          <p:nvSpPr>
            <p:cNvPr id="14" name="椭圆 13"/>
            <p:cNvSpPr/>
            <p:nvPr/>
          </p:nvSpPr>
          <p:spPr>
            <a:xfrm>
              <a:off x="173624" y="244602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80"/>
            <p:cNvSpPr>
              <a:spLocks noEditPoints="1"/>
            </p:cNvSpPr>
            <p:nvPr/>
          </p:nvSpPr>
          <p:spPr bwMode="auto">
            <a:xfrm>
              <a:off x="416595" y="2605986"/>
              <a:ext cx="337018" cy="496986"/>
            </a:xfrm>
            <a:custGeom>
              <a:avLst/>
              <a:gdLst>
                <a:gd name="T0" fmla="*/ 273 w 280"/>
                <a:gd name="T1" fmla="*/ 0 h 413"/>
                <a:gd name="T2" fmla="*/ 7 w 280"/>
                <a:gd name="T3" fmla="*/ 0 h 413"/>
                <a:gd name="T4" fmla="*/ 0 w 280"/>
                <a:gd name="T5" fmla="*/ 7 h 413"/>
                <a:gd name="T6" fmla="*/ 0 w 280"/>
                <a:gd name="T7" fmla="*/ 406 h 413"/>
                <a:gd name="T8" fmla="*/ 7 w 280"/>
                <a:gd name="T9" fmla="*/ 413 h 413"/>
                <a:gd name="T10" fmla="*/ 273 w 280"/>
                <a:gd name="T11" fmla="*/ 413 h 413"/>
                <a:gd name="T12" fmla="*/ 280 w 280"/>
                <a:gd name="T13" fmla="*/ 406 h 413"/>
                <a:gd name="T14" fmla="*/ 280 w 280"/>
                <a:gd name="T15" fmla="*/ 7 h 413"/>
                <a:gd name="T16" fmla="*/ 273 w 280"/>
                <a:gd name="T17" fmla="*/ 0 h 413"/>
                <a:gd name="T18" fmla="*/ 266 w 280"/>
                <a:gd name="T19" fmla="*/ 398 h 413"/>
                <a:gd name="T20" fmla="*/ 14 w 280"/>
                <a:gd name="T21" fmla="*/ 398 h 413"/>
                <a:gd name="T22" fmla="*/ 14 w 280"/>
                <a:gd name="T23" fmla="*/ 14 h 413"/>
                <a:gd name="T24" fmla="*/ 266 w 280"/>
                <a:gd name="T25" fmla="*/ 14 h 413"/>
                <a:gd name="T26" fmla="*/ 266 w 280"/>
                <a:gd name="T27" fmla="*/ 398 h 413"/>
                <a:gd name="T28" fmla="*/ 108 w 280"/>
                <a:gd name="T29" fmla="*/ 81 h 413"/>
                <a:gd name="T30" fmla="*/ 174 w 280"/>
                <a:gd name="T31" fmla="*/ 81 h 413"/>
                <a:gd name="T32" fmla="*/ 198 w 280"/>
                <a:gd name="T33" fmla="*/ 57 h 413"/>
                <a:gd name="T34" fmla="*/ 174 w 280"/>
                <a:gd name="T35" fmla="*/ 33 h 413"/>
                <a:gd name="T36" fmla="*/ 108 w 280"/>
                <a:gd name="T37" fmla="*/ 33 h 413"/>
                <a:gd name="T38" fmla="*/ 84 w 280"/>
                <a:gd name="T39" fmla="*/ 57 h 413"/>
                <a:gd name="T40" fmla="*/ 108 w 280"/>
                <a:gd name="T41" fmla="*/ 81 h 413"/>
                <a:gd name="T42" fmla="*/ 108 w 280"/>
                <a:gd name="T43" fmla="*/ 48 h 413"/>
                <a:gd name="T44" fmla="*/ 174 w 280"/>
                <a:gd name="T45" fmla="*/ 48 h 413"/>
                <a:gd name="T46" fmla="*/ 184 w 280"/>
                <a:gd name="T47" fmla="*/ 57 h 413"/>
                <a:gd name="T48" fmla="*/ 174 w 280"/>
                <a:gd name="T49" fmla="*/ 66 h 413"/>
                <a:gd name="T50" fmla="*/ 108 w 280"/>
                <a:gd name="T51" fmla="*/ 66 h 413"/>
                <a:gd name="T52" fmla="*/ 99 w 280"/>
                <a:gd name="T53" fmla="*/ 57 h 413"/>
                <a:gd name="T54" fmla="*/ 108 w 280"/>
                <a:gd name="T55" fmla="*/ 48 h 413"/>
                <a:gd name="T56" fmla="*/ 140 w 280"/>
                <a:gd name="T57" fmla="*/ 207 h 413"/>
                <a:gd name="T58" fmla="*/ 73 w 280"/>
                <a:gd name="T59" fmla="*/ 207 h 413"/>
                <a:gd name="T60" fmla="*/ 73 w 280"/>
                <a:gd name="T61" fmla="*/ 140 h 413"/>
                <a:gd name="T62" fmla="*/ 140 w 280"/>
                <a:gd name="T63" fmla="*/ 140 h 413"/>
                <a:gd name="T64" fmla="*/ 140 w 280"/>
                <a:gd name="T65" fmla="*/ 207 h 413"/>
                <a:gd name="T66" fmla="*/ 206 w 280"/>
                <a:gd name="T67" fmla="*/ 280 h 413"/>
                <a:gd name="T68" fmla="*/ 74 w 280"/>
                <a:gd name="T69" fmla="*/ 280 h 413"/>
                <a:gd name="T70" fmla="*/ 74 w 280"/>
                <a:gd name="T71" fmla="*/ 266 h 413"/>
                <a:gd name="T72" fmla="*/ 206 w 280"/>
                <a:gd name="T73" fmla="*/ 266 h 413"/>
                <a:gd name="T74" fmla="*/ 206 w 280"/>
                <a:gd name="T75" fmla="*/ 280 h 413"/>
                <a:gd name="T76" fmla="*/ 75 w 280"/>
                <a:gd name="T77" fmla="*/ 232 h 413"/>
                <a:gd name="T78" fmla="*/ 207 w 280"/>
                <a:gd name="T79" fmla="*/ 232 h 413"/>
                <a:gd name="T80" fmla="*/ 207 w 280"/>
                <a:gd name="T81" fmla="*/ 247 h 413"/>
                <a:gd name="T82" fmla="*/ 75 w 280"/>
                <a:gd name="T83" fmla="*/ 247 h 413"/>
                <a:gd name="T84" fmla="*/ 75 w 280"/>
                <a:gd name="T85" fmla="*/ 232 h 413"/>
                <a:gd name="T86" fmla="*/ 74 w 280"/>
                <a:gd name="T87" fmla="*/ 313 h 413"/>
                <a:gd name="T88" fmla="*/ 74 w 280"/>
                <a:gd name="T89" fmla="*/ 299 h 413"/>
                <a:gd name="T90" fmla="*/ 206 w 280"/>
                <a:gd name="T91" fmla="*/ 299 h 413"/>
                <a:gd name="T92" fmla="*/ 206 w 280"/>
                <a:gd name="T93" fmla="*/ 313 h 413"/>
                <a:gd name="T94" fmla="*/ 74 w 280"/>
                <a:gd name="T95" fmla="*/ 313 h 413"/>
                <a:gd name="T96" fmla="*/ 206 w 280"/>
                <a:gd name="T97" fmla="*/ 347 h 413"/>
                <a:gd name="T98" fmla="*/ 73 w 280"/>
                <a:gd name="T99" fmla="*/ 347 h 413"/>
                <a:gd name="T100" fmla="*/ 73 w 280"/>
                <a:gd name="T101" fmla="*/ 332 h 413"/>
                <a:gd name="T102" fmla="*/ 206 w 280"/>
                <a:gd name="T103" fmla="*/ 332 h 413"/>
                <a:gd name="T104" fmla="*/ 206 w 280"/>
                <a:gd name="T105" fmla="*/ 347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0" h="413">
                  <a:moveTo>
                    <a:pt x="2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0" y="410"/>
                    <a:pt x="3" y="413"/>
                    <a:pt x="7" y="413"/>
                  </a:cubicBezTo>
                  <a:cubicBezTo>
                    <a:pt x="273" y="413"/>
                    <a:pt x="273" y="413"/>
                    <a:pt x="273" y="413"/>
                  </a:cubicBezTo>
                  <a:cubicBezTo>
                    <a:pt x="277" y="413"/>
                    <a:pt x="280" y="410"/>
                    <a:pt x="280" y="40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0" y="3"/>
                    <a:pt x="277" y="0"/>
                    <a:pt x="273" y="0"/>
                  </a:cubicBezTo>
                  <a:close/>
                  <a:moveTo>
                    <a:pt x="266" y="398"/>
                  </a:moveTo>
                  <a:cubicBezTo>
                    <a:pt x="14" y="398"/>
                    <a:pt x="14" y="398"/>
                    <a:pt x="14" y="39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66" y="14"/>
                    <a:pt x="266" y="14"/>
                    <a:pt x="266" y="14"/>
                  </a:cubicBezTo>
                  <a:lnTo>
                    <a:pt x="266" y="398"/>
                  </a:lnTo>
                  <a:close/>
                  <a:moveTo>
                    <a:pt x="108" y="81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87" y="81"/>
                    <a:pt x="198" y="70"/>
                    <a:pt x="198" y="57"/>
                  </a:cubicBezTo>
                  <a:cubicBezTo>
                    <a:pt x="198" y="44"/>
                    <a:pt x="187" y="33"/>
                    <a:pt x="174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95" y="33"/>
                    <a:pt x="84" y="44"/>
                    <a:pt x="84" y="57"/>
                  </a:cubicBezTo>
                  <a:cubicBezTo>
                    <a:pt x="84" y="70"/>
                    <a:pt x="95" y="81"/>
                    <a:pt x="108" y="81"/>
                  </a:cubicBezTo>
                  <a:close/>
                  <a:moveTo>
                    <a:pt x="108" y="48"/>
                  </a:moveTo>
                  <a:cubicBezTo>
                    <a:pt x="174" y="48"/>
                    <a:pt x="174" y="48"/>
                    <a:pt x="174" y="48"/>
                  </a:cubicBezTo>
                  <a:cubicBezTo>
                    <a:pt x="179" y="48"/>
                    <a:pt x="184" y="52"/>
                    <a:pt x="184" y="57"/>
                  </a:cubicBezTo>
                  <a:cubicBezTo>
                    <a:pt x="184" y="62"/>
                    <a:pt x="179" y="66"/>
                    <a:pt x="174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3" y="66"/>
                    <a:pt x="99" y="62"/>
                    <a:pt x="99" y="57"/>
                  </a:cubicBezTo>
                  <a:cubicBezTo>
                    <a:pt x="99" y="52"/>
                    <a:pt x="103" y="48"/>
                    <a:pt x="108" y="48"/>
                  </a:cubicBezTo>
                  <a:close/>
                  <a:moveTo>
                    <a:pt x="140" y="207"/>
                  </a:moveTo>
                  <a:cubicBezTo>
                    <a:pt x="73" y="207"/>
                    <a:pt x="73" y="207"/>
                    <a:pt x="73" y="207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140" y="140"/>
                    <a:pt x="140" y="140"/>
                    <a:pt x="140" y="140"/>
                  </a:cubicBezTo>
                  <a:lnTo>
                    <a:pt x="140" y="207"/>
                  </a:lnTo>
                  <a:close/>
                  <a:moveTo>
                    <a:pt x="206" y="280"/>
                  </a:moveTo>
                  <a:cubicBezTo>
                    <a:pt x="74" y="280"/>
                    <a:pt x="74" y="280"/>
                    <a:pt x="74" y="280"/>
                  </a:cubicBezTo>
                  <a:cubicBezTo>
                    <a:pt x="74" y="266"/>
                    <a:pt x="74" y="266"/>
                    <a:pt x="74" y="266"/>
                  </a:cubicBezTo>
                  <a:cubicBezTo>
                    <a:pt x="206" y="266"/>
                    <a:pt x="206" y="266"/>
                    <a:pt x="206" y="266"/>
                  </a:cubicBezTo>
                  <a:lnTo>
                    <a:pt x="206" y="280"/>
                  </a:lnTo>
                  <a:close/>
                  <a:moveTo>
                    <a:pt x="75" y="232"/>
                  </a:moveTo>
                  <a:cubicBezTo>
                    <a:pt x="207" y="232"/>
                    <a:pt x="207" y="232"/>
                    <a:pt x="207" y="232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75" y="247"/>
                    <a:pt x="75" y="247"/>
                    <a:pt x="75" y="247"/>
                  </a:cubicBezTo>
                  <a:lnTo>
                    <a:pt x="75" y="232"/>
                  </a:lnTo>
                  <a:close/>
                  <a:moveTo>
                    <a:pt x="74" y="313"/>
                  </a:moveTo>
                  <a:cubicBezTo>
                    <a:pt x="74" y="299"/>
                    <a:pt x="74" y="299"/>
                    <a:pt x="74" y="299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6" y="313"/>
                    <a:pt x="206" y="313"/>
                    <a:pt x="206" y="313"/>
                  </a:cubicBezTo>
                  <a:lnTo>
                    <a:pt x="74" y="313"/>
                  </a:lnTo>
                  <a:close/>
                  <a:moveTo>
                    <a:pt x="206" y="347"/>
                  </a:moveTo>
                  <a:cubicBezTo>
                    <a:pt x="73" y="347"/>
                    <a:pt x="73" y="347"/>
                    <a:pt x="73" y="347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206" y="332"/>
                    <a:pt x="206" y="332"/>
                    <a:pt x="206" y="332"/>
                  </a:cubicBezTo>
                  <a:lnTo>
                    <a:pt x="206" y="34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800299" y="2660279"/>
            <a:ext cx="1419982" cy="1893309"/>
            <a:chOff x="5558278" y="3474720"/>
            <a:chExt cx="811530" cy="811530"/>
          </a:xfrm>
        </p:grpSpPr>
        <p:sp>
          <p:nvSpPr>
            <p:cNvPr id="17" name="椭圆 16"/>
            <p:cNvSpPr/>
            <p:nvPr/>
          </p:nvSpPr>
          <p:spPr>
            <a:xfrm>
              <a:off x="5558278" y="347472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77"/>
            <p:cNvSpPr>
              <a:spLocks noEditPoints="1"/>
            </p:cNvSpPr>
            <p:nvPr/>
          </p:nvSpPr>
          <p:spPr bwMode="auto">
            <a:xfrm>
              <a:off x="5681591" y="3686731"/>
              <a:ext cx="564904" cy="387509"/>
            </a:xfrm>
            <a:custGeom>
              <a:avLst/>
              <a:gdLst>
                <a:gd name="T0" fmla="*/ 340 w 413"/>
                <a:gd name="T1" fmla="*/ 283 h 283"/>
                <a:gd name="T2" fmla="*/ 73 w 413"/>
                <a:gd name="T3" fmla="*/ 283 h 283"/>
                <a:gd name="T4" fmla="*/ 72 w 413"/>
                <a:gd name="T5" fmla="*/ 283 h 283"/>
                <a:gd name="T6" fmla="*/ 0 w 413"/>
                <a:gd name="T7" fmla="*/ 209 h 283"/>
                <a:gd name="T8" fmla="*/ 70 w 413"/>
                <a:gd name="T9" fmla="*/ 135 h 283"/>
                <a:gd name="T10" fmla="*/ 66 w 413"/>
                <a:gd name="T11" fmla="*/ 107 h 283"/>
                <a:gd name="T12" fmla="*/ 173 w 413"/>
                <a:gd name="T13" fmla="*/ 0 h 283"/>
                <a:gd name="T14" fmla="*/ 273 w 413"/>
                <a:gd name="T15" fmla="*/ 69 h 283"/>
                <a:gd name="T16" fmla="*/ 273 w 413"/>
                <a:gd name="T17" fmla="*/ 69 h 283"/>
                <a:gd name="T18" fmla="*/ 346 w 413"/>
                <a:gd name="T19" fmla="*/ 135 h 283"/>
                <a:gd name="T20" fmla="*/ 413 w 413"/>
                <a:gd name="T21" fmla="*/ 209 h 283"/>
                <a:gd name="T22" fmla="*/ 341 w 413"/>
                <a:gd name="T23" fmla="*/ 283 h 283"/>
                <a:gd name="T24" fmla="*/ 340 w 413"/>
                <a:gd name="T25" fmla="*/ 283 h 283"/>
                <a:gd name="T26" fmla="*/ 73 w 413"/>
                <a:gd name="T27" fmla="*/ 268 h 283"/>
                <a:gd name="T28" fmla="*/ 339 w 413"/>
                <a:gd name="T29" fmla="*/ 268 h 283"/>
                <a:gd name="T30" fmla="*/ 340 w 413"/>
                <a:gd name="T31" fmla="*/ 268 h 283"/>
                <a:gd name="T32" fmla="*/ 398 w 413"/>
                <a:gd name="T33" fmla="*/ 209 h 283"/>
                <a:gd name="T34" fmla="*/ 339 w 413"/>
                <a:gd name="T35" fmla="*/ 150 h 283"/>
                <a:gd name="T36" fmla="*/ 332 w 413"/>
                <a:gd name="T37" fmla="*/ 142 h 283"/>
                <a:gd name="T38" fmla="*/ 273 w 413"/>
                <a:gd name="T39" fmla="*/ 83 h 283"/>
                <a:gd name="T40" fmla="*/ 268 w 413"/>
                <a:gd name="T41" fmla="*/ 84 h 283"/>
                <a:gd name="T42" fmla="*/ 261 w 413"/>
                <a:gd name="T43" fmla="*/ 79 h 283"/>
                <a:gd name="T44" fmla="*/ 173 w 413"/>
                <a:gd name="T45" fmla="*/ 15 h 283"/>
                <a:gd name="T46" fmla="*/ 81 w 413"/>
                <a:gd name="T47" fmla="*/ 107 h 283"/>
                <a:gd name="T48" fmla="*/ 87 w 413"/>
                <a:gd name="T49" fmla="*/ 140 h 283"/>
                <a:gd name="T50" fmla="*/ 86 w 413"/>
                <a:gd name="T51" fmla="*/ 147 h 283"/>
                <a:gd name="T52" fmla="*/ 79 w 413"/>
                <a:gd name="T53" fmla="*/ 150 h 283"/>
                <a:gd name="T54" fmla="*/ 73 w 413"/>
                <a:gd name="T55" fmla="*/ 150 h 283"/>
                <a:gd name="T56" fmla="*/ 14 w 413"/>
                <a:gd name="T57" fmla="*/ 209 h 283"/>
                <a:gd name="T58" fmla="*/ 73 w 413"/>
                <a:gd name="T59" fmla="*/ 268 h 283"/>
                <a:gd name="T60" fmla="*/ 73 w 413"/>
                <a:gd name="T61" fmla="*/ 26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3" h="283">
                  <a:moveTo>
                    <a:pt x="340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3" y="283"/>
                    <a:pt x="72" y="283"/>
                    <a:pt x="72" y="283"/>
                  </a:cubicBezTo>
                  <a:cubicBezTo>
                    <a:pt x="32" y="282"/>
                    <a:pt x="0" y="249"/>
                    <a:pt x="0" y="209"/>
                  </a:cubicBezTo>
                  <a:cubicBezTo>
                    <a:pt x="0" y="169"/>
                    <a:pt x="31" y="137"/>
                    <a:pt x="70" y="135"/>
                  </a:cubicBezTo>
                  <a:cubicBezTo>
                    <a:pt x="67" y="126"/>
                    <a:pt x="66" y="117"/>
                    <a:pt x="66" y="107"/>
                  </a:cubicBezTo>
                  <a:cubicBezTo>
                    <a:pt x="66" y="48"/>
                    <a:pt x="114" y="0"/>
                    <a:pt x="173" y="0"/>
                  </a:cubicBezTo>
                  <a:cubicBezTo>
                    <a:pt x="217" y="0"/>
                    <a:pt x="257" y="27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311" y="69"/>
                    <a:pt x="343" y="98"/>
                    <a:pt x="346" y="135"/>
                  </a:cubicBezTo>
                  <a:cubicBezTo>
                    <a:pt x="384" y="139"/>
                    <a:pt x="413" y="171"/>
                    <a:pt x="413" y="209"/>
                  </a:cubicBezTo>
                  <a:cubicBezTo>
                    <a:pt x="413" y="249"/>
                    <a:pt x="381" y="282"/>
                    <a:pt x="341" y="283"/>
                  </a:cubicBezTo>
                  <a:cubicBezTo>
                    <a:pt x="340" y="283"/>
                    <a:pt x="340" y="283"/>
                    <a:pt x="340" y="283"/>
                  </a:cubicBezTo>
                  <a:close/>
                  <a:moveTo>
                    <a:pt x="73" y="268"/>
                  </a:moveTo>
                  <a:cubicBezTo>
                    <a:pt x="339" y="268"/>
                    <a:pt x="339" y="268"/>
                    <a:pt x="339" y="268"/>
                  </a:cubicBezTo>
                  <a:cubicBezTo>
                    <a:pt x="339" y="268"/>
                    <a:pt x="340" y="268"/>
                    <a:pt x="340" y="268"/>
                  </a:cubicBezTo>
                  <a:cubicBezTo>
                    <a:pt x="372" y="268"/>
                    <a:pt x="398" y="241"/>
                    <a:pt x="398" y="209"/>
                  </a:cubicBezTo>
                  <a:cubicBezTo>
                    <a:pt x="398" y="176"/>
                    <a:pt x="372" y="150"/>
                    <a:pt x="339" y="150"/>
                  </a:cubicBezTo>
                  <a:cubicBezTo>
                    <a:pt x="335" y="150"/>
                    <a:pt x="332" y="146"/>
                    <a:pt x="332" y="142"/>
                  </a:cubicBezTo>
                  <a:cubicBezTo>
                    <a:pt x="332" y="110"/>
                    <a:pt x="305" y="83"/>
                    <a:pt x="273" y="83"/>
                  </a:cubicBezTo>
                  <a:cubicBezTo>
                    <a:pt x="271" y="83"/>
                    <a:pt x="270" y="83"/>
                    <a:pt x="268" y="84"/>
                  </a:cubicBezTo>
                  <a:cubicBezTo>
                    <a:pt x="265" y="84"/>
                    <a:pt x="262" y="82"/>
                    <a:pt x="261" y="79"/>
                  </a:cubicBezTo>
                  <a:cubicBezTo>
                    <a:pt x="248" y="40"/>
                    <a:pt x="213" y="15"/>
                    <a:pt x="173" y="15"/>
                  </a:cubicBezTo>
                  <a:cubicBezTo>
                    <a:pt x="122" y="15"/>
                    <a:pt x="81" y="56"/>
                    <a:pt x="81" y="107"/>
                  </a:cubicBezTo>
                  <a:cubicBezTo>
                    <a:pt x="81" y="118"/>
                    <a:pt x="83" y="129"/>
                    <a:pt x="87" y="140"/>
                  </a:cubicBezTo>
                  <a:cubicBezTo>
                    <a:pt x="88" y="142"/>
                    <a:pt x="87" y="145"/>
                    <a:pt x="86" y="147"/>
                  </a:cubicBezTo>
                  <a:cubicBezTo>
                    <a:pt x="84" y="149"/>
                    <a:pt x="82" y="150"/>
                    <a:pt x="79" y="150"/>
                  </a:cubicBezTo>
                  <a:cubicBezTo>
                    <a:pt x="77" y="150"/>
                    <a:pt x="75" y="150"/>
                    <a:pt x="73" y="150"/>
                  </a:cubicBezTo>
                  <a:cubicBezTo>
                    <a:pt x="41" y="150"/>
                    <a:pt x="14" y="176"/>
                    <a:pt x="14" y="209"/>
                  </a:cubicBezTo>
                  <a:cubicBezTo>
                    <a:pt x="14" y="241"/>
                    <a:pt x="41" y="268"/>
                    <a:pt x="73" y="268"/>
                  </a:cubicBezTo>
                  <a:cubicBezTo>
                    <a:pt x="73" y="268"/>
                    <a:pt x="73" y="268"/>
                    <a:pt x="73" y="26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166238" y="2659986"/>
            <a:ext cx="1420200" cy="1893600"/>
            <a:chOff x="9410188" y="4572000"/>
            <a:chExt cx="811530" cy="811530"/>
          </a:xfrm>
        </p:grpSpPr>
        <p:sp>
          <p:nvSpPr>
            <p:cNvPr id="23" name="椭圆 22"/>
            <p:cNvSpPr/>
            <p:nvPr/>
          </p:nvSpPr>
          <p:spPr>
            <a:xfrm>
              <a:off x="9410188" y="457200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reeform 75"/>
            <p:cNvSpPr>
              <a:spLocks noEditPoints="1"/>
            </p:cNvSpPr>
            <p:nvPr/>
          </p:nvSpPr>
          <p:spPr bwMode="auto">
            <a:xfrm>
              <a:off x="9571033" y="4717103"/>
              <a:ext cx="489841" cy="521324"/>
            </a:xfrm>
            <a:custGeom>
              <a:avLst/>
              <a:gdLst>
                <a:gd name="T0" fmla="*/ 145 w 413"/>
                <a:gd name="T1" fmla="*/ 290 h 440"/>
                <a:gd name="T2" fmla="*/ 104 w 413"/>
                <a:gd name="T3" fmla="*/ 330 h 440"/>
                <a:gd name="T4" fmla="*/ 145 w 413"/>
                <a:gd name="T5" fmla="*/ 371 h 440"/>
                <a:gd name="T6" fmla="*/ 185 w 413"/>
                <a:gd name="T7" fmla="*/ 330 h 440"/>
                <a:gd name="T8" fmla="*/ 145 w 413"/>
                <a:gd name="T9" fmla="*/ 290 h 440"/>
                <a:gd name="T10" fmla="*/ 145 w 413"/>
                <a:gd name="T11" fmla="*/ 356 h 440"/>
                <a:gd name="T12" fmla="*/ 119 w 413"/>
                <a:gd name="T13" fmla="*/ 330 h 440"/>
                <a:gd name="T14" fmla="*/ 145 w 413"/>
                <a:gd name="T15" fmla="*/ 305 h 440"/>
                <a:gd name="T16" fmla="*/ 171 w 413"/>
                <a:gd name="T17" fmla="*/ 330 h 440"/>
                <a:gd name="T18" fmla="*/ 145 w 413"/>
                <a:gd name="T19" fmla="*/ 356 h 440"/>
                <a:gd name="T20" fmla="*/ 222 w 413"/>
                <a:gd name="T21" fmla="*/ 358 h 440"/>
                <a:gd name="T22" fmla="*/ 182 w 413"/>
                <a:gd name="T23" fmla="*/ 399 h 440"/>
                <a:gd name="T24" fmla="*/ 222 w 413"/>
                <a:gd name="T25" fmla="*/ 440 h 440"/>
                <a:gd name="T26" fmla="*/ 263 w 413"/>
                <a:gd name="T27" fmla="*/ 399 h 440"/>
                <a:gd name="T28" fmla="*/ 222 w 413"/>
                <a:gd name="T29" fmla="*/ 358 h 440"/>
                <a:gd name="T30" fmla="*/ 222 w 413"/>
                <a:gd name="T31" fmla="*/ 425 h 440"/>
                <a:gd name="T32" fmla="*/ 197 w 413"/>
                <a:gd name="T33" fmla="*/ 399 h 440"/>
                <a:gd name="T34" fmla="*/ 222 w 413"/>
                <a:gd name="T35" fmla="*/ 373 h 440"/>
                <a:gd name="T36" fmla="*/ 248 w 413"/>
                <a:gd name="T37" fmla="*/ 399 h 440"/>
                <a:gd name="T38" fmla="*/ 222 w 413"/>
                <a:gd name="T39" fmla="*/ 425 h 440"/>
                <a:gd name="T40" fmla="*/ 339 w 413"/>
                <a:gd name="T41" fmla="*/ 0 h 440"/>
                <a:gd name="T42" fmla="*/ 74 w 413"/>
                <a:gd name="T43" fmla="*/ 0 h 440"/>
                <a:gd name="T44" fmla="*/ 0 w 413"/>
                <a:gd name="T45" fmla="*/ 74 h 440"/>
                <a:gd name="T46" fmla="*/ 0 w 413"/>
                <a:gd name="T47" fmla="*/ 204 h 440"/>
                <a:gd name="T48" fmla="*/ 74 w 413"/>
                <a:gd name="T49" fmla="*/ 278 h 440"/>
                <a:gd name="T50" fmla="*/ 339 w 413"/>
                <a:gd name="T51" fmla="*/ 278 h 440"/>
                <a:gd name="T52" fmla="*/ 413 w 413"/>
                <a:gd name="T53" fmla="*/ 204 h 440"/>
                <a:gd name="T54" fmla="*/ 413 w 413"/>
                <a:gd name="T55" fmla="*/ 74 h 440"/>
                <a:gd name="T56" fmla="*/ 339 w 413"/>
                <a:gd name="T57" fmla="*/ 0 h 440"/>
                <a:gd name="T58" fmla="*/ 398 w 413"/>
                <a:gd name="T59" fmla="*/ 204 h 440"/>
                <a:gd name="T60" fmla="*/ 339 w 413"/>
                <a:gd name="T61" fmla="*/ 263 h 440"/>
                <a:gd name="T62" fmla="*/ 74 w 413"/>
                <a:gd name="T63" fmla="*/ 263 h 440"/>
                <a:gd name="T64" fmla="*/ 14 w 413"/>
                <a:gd name="T65" fmla="*/ 204 h 440"/>
                <a:gd name="T66" fmla="*/ 14 w 413"/>
                <a:gd name="T67" fmla="*/ 74 h 440"/>
                <a:gd name="T68" fmla="*/ 74 w 413"/>
                <a:gd name="T69" fmla="*/ 15 h 440"/>
                <a:gd name="T70" fmla="*/ 339 w 413"/>
                <a:gd name="T71" fmla="*/ 15 h 440"/>
                <a:gd name="T72" fmla="*/ 398 w 413"/>
                <a:gd name="T73" fmla="*/ 74 h 440"/>
                <a:gd name="T74" fmla="*/ 398 w 413"/>
                <a:gd name="T75" fmla="*/ 204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3" h="440">
                  <a:moveTo>
                    <a:pt x="145" y="290"/>
                  </a:moveTo>
                  <a:cubicBezTo>
                    <a:pt x="122" y="290"/>
                    <a:pt x="104" y="308"/>
                    <a:pt x="104" y="330"/>
                  </a:cubicBezTo>
                  <a:cubicBezTo>
                    <a:pt x="104" y="353"/>
                    <a:pt x="122" y="371"/>
                    <a:pt x="145" y="371"/>
                  </a:cubicBezTo>
                  <a:cubicBezTo>
                    <a:pt x="167" y="371"/>
                    <a:pt x="185" y="353"/>
                    <a:pt x="185" y="330"/>
                  </a:cubicBezTo>
                  <a:cubicBezTo>
                    <a:pt x="185" y="308"/>
                    <a:pt x="167" y="290"/>
                    <a:pt x="145" y="290"/>
                  </a:cubicBezTo>
                  <a:close/>
                  <a:moveTo>
                    <a:pt x="145" y="356"/>
                  </a:moveTo>
                  <a:cubicBezTo>
                    <a:pt x="131" y="356"/>
                    <a:pt x="119" y="345"/>
                    <a:pt x="119" y="330"/>
                  </a:cubicBezTo>
                  <a:cubicBezTo>
                    <a:pt x="119" y="316"/>
                    <a:pt x="131" y="305"/>
                    <a:pt x="145" y="305"/>
                  </a:cubicBezTo>
                  <a:cubicBezTo>
                    <a:pt x="159" y="305"/>
                    <a:pt x="171" y="316"/>
                    <a:pt x="171" y="330"/>
                  </a:cubicBezTo>
                  <a:cubicBezTo>
                    <a:pt x="171" y="345"/>
                    <a:pt x="159" y="356"/>
                    <a:pt x="145" y="356"/>
                  </a:cubicBezTo>
                  <a:close/>
                  <a:moveTo>
                    <a:pt x="222" y="358"/>
                  </a:moveTo>
                  <a:cubicBezTo>
                    <a:pt x="200" y="358"/>
                    <a:pt x="182" y="377"/>
                    <a:pt x="182" y="399"/>
                  </a:cubicBezTo>
                  <a:cubicBezTo>
                    <a:pt x="182" y="421"/>
                    <a:pt x="200" y="440"/>
                    <a:pt x="222" y="440"/>
                  </a:cubicBezTo>
                  <a:cubicBezTo>
                    <a:pt x="245" y="440"/>
                    <a:pt x="263" y="421"/>
                    <a:pt x="263" y="399"/>
                  </a:cubicBezTo>
                  <a:cubicBezTo>
                    <a:pt x="263" y="377"/>
                    <a:pt x="245" y="358"/>
                    <a:pt x="222" y="358"/>
                  </a:cubicBezTo>
                  <a:close/>
                  <a:moveTo>
                    <a:pt x="222" y="425"/>
                  </a:moveTo>
                  <a:cubicBezTo>
                    <a:pt x="208" y="425"/>
                    <a:pt x="197" y="413"/>
                    <a:pt x="197" y="399"/>
                  </a:cubicBezTo>
                  <a:cubicBezTo>
                    <a:pt x="197" y="385"/>
                    <a:pt x="208" y="373"/>
                    <a:pt x="222" y="373"/>
                  </a:cubicBezTo>
                  <a:cubicBezTo>
                    <a:pt x="237" y="373"/>
                    <a:pt x="248" y="385"/>
                    <a:pt x="248" y="399"/>
                  </a:cubicBezTo>
                  <a:cubicBezTo>
                    <a:pt x="248" y="413"/>
                    <a:pt x="237" y="425"/>
                    <a:pt x="222" y="425"/>
                  </a:cubicBezTo>
                  <a:close/>
                  <a:moveTo>
                    <a:pt x="339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45"/>
                    <a:pt x="33" y="278"/>
                    <a:pt x="74" y="278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80" y="278"/>
                    <a:pt x="413" y="245"/>
                    <a:pt x="413" y="204"/>
                  </a:cubicBezTo>
                  <a:cubicBezTo>
                    <a:pt x="413" y="74"/>
                    <a:pt x="413" y="74"/>
                    <a:pt x="413" y="74"/>
                  </a:cubicBezTo>
                  <a:cubicBezTo>
                    <a:pt x="413" y="33"/>
                    <a:pt x="380" y="0"/>
                    <a:pt x="339" y="0"/>
                  </a:cubicBezTo>
                  <a:close/>
                  <a:moveTo>
                    <a:pt x="398" y="204"/>
                  </a:moveTo>
                  <a:cubicBezTo>
                    <a:pt x="398" y="237"/>
                    <a:pt x="372" y="263"/>
                    <a:pt x="339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41" y="263"/>
                    <a:pt x="14" y="237"/>
                    <a:pt x="14" y="20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41"/>
                    <a:pt x="41" y="15"/>
                    <a:pt x="74" y="15"/>
                  </a:cubicBezTo>
                  <a:cubicBezTo>
                    <a:pt x="339" y="15"/>
                    <a:pt x="339" y="15"/>
                    <a:pt x="339" y="15"/>
                  </a:cubicBezTo>
                  <a:cubicBezTo>
                    <a:pt x="372" y="15"/>
                    <a:pt x="398" y="41"/>
                    <a:pt x="398" y="74"/>
                  </a:cubicBezTo>
                  <a:lnTo>
                    <a:pt x="398" y="20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258966" y="784336"/>
            <a:ext cx="3627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>
                <a:solidFill>
                  <a:srgbClr val="3563A8"/>
                </a:solidFill>
              </a:rPr>
              <a:t>MobilityFirst</a:t>
            </a:r>
            <a:r>
              <a:rPr lang="en-US" altLang="zh-CN" sz="2400" b="1" dirty="0">
                <a:solidFill>
                  <a:srgbClr val="3563A8"/>
                </a:solidFill>
              </a:rPr>
              <a:t> Ping Test on Orbit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935624" y="5334228"/>
            <a:ext cx="216908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Def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 Router</a:t>
            </a:r>
          </a:p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DefGNRS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DefHost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 Stack</a:t>
            </a:r>
          </a:p>
        </p:txBody>
      </p:sp>
      <p:sp>
        <p:nvSpPr>
          <p:cNvPr id="32" name="矩形 31"/>
          <p:cNvSpPr/>
          <p:nvPr/>
        </p:nvSpPr>
        <p:spPr>
          <a:xfrm>
            <a:off x="4848043" y="5334226"/>
            <a:ext cx="27104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Set Router groups</a:t>
            </a: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Set Host Groups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521120" y="5334228"/>
            <a:ext cx="2710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Start Router</a:t>
            </a: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Start GNRS</a:t>
            </a:r>
          </a:p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Start Client Network Protocol Stack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379271" y="4839605"/>
            <a:ext cx="2262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3563A8"/>
                </a:solidFill>
              </a:rPr>
              <a:t>Software Component</a:t>
            </a:r>
            <a:endParaRPr lang="zh-CN" altLang="en-US" b="1" dirty="0">
              <a:solidFill>
                <a:srgbClr val="3563A8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014858" y="4885502"/>
            <a:ext cx="226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3563A8"/>
                </a:solidFill>
              </a:rPr>
              <a:t>Set Node Group</a:t>
            </a:r>
            <a:endParaRPr lang="zh-CN" altLang="en-US" b="1" dirty="0">
              <a:solidFill>
                <a:srgbClr val="3563A8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745319" y="4839604"/>
            <a:ext cx="2262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3563A8"/>
                </a:solidFill>
              </a:rPr>
              <a:t>Execute Event &amp; Command</a:t>
            </a:r>
            <a:endParaRPr lang="zh-CN" altLang="en-US" b="1" dirty="0">
              <a:solidFill>
                <a:srgbClr val="3563A8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37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628547" y="1746163"/>
            <a:ext cx="514942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Goals: software components &amp; deploy configure script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29236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258966" y="784336"/>
            <a:ext cx="3627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>
                <a:solidFill>
                  <a:srgbClr val="3563A8"/>
                </a:solidFill>
              </a:rPr>
              <a:t>MobilityFirst</a:t>
            </a:r>
            <a:r>
              <a:rPr lang="en-US" altLang="zh-CN" sz="2400" b="1" dirty="0">
                <a:solidFill>
                  <a:srgbClr val="3563A8"/>
                </a:solidFill>
              </a:rPr>
              <a:t> Ping Test on Orbit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848043" y="1834631"/>
            <a:ext cx="22620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3563A8"/>
                </a:solidFill>
              </a:rPr>
              <a:t>Software Component</a:t>
            </a:r>
            <a:endParaRPr lang="zh-CN" altLang="en-US" b="1" dirty="0">
              <a:solidFill>
                <a:srgbClr val="3563A8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219" y="2436305"/>
            <a:ext cx="8795346" cy="3914412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24402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258966" y="784336"/>
            <a:ext cx="3627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>
                <a:solidFill>
                  <a:srgbClr val="3563A8"/>
                </a:solidFill>
              </a:rPr>
              <a:t>MobilityFirst</a:t>
            </a:r>
            <a:r>
              <a:rPr lang="en-US" altLang="zh-CN" sz="2400" b="1" dirty="0">
                <a:solidFill>
                  <a:srgbClr val="3563A8"/>
                </a:solidFill>
              </a:rPr>
              <a:t> Ping Test on Orbit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848043" y="1834630"/>
            <a:ext cx="226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3563A8"/>
                </a:solidFill>
              </a:rPr>
              <a:t>Set Node Group</a:t>
            </a:r>
            <a:endParaRPr lang="zh-CN" altLang="en-US" b="1" dirty="0">
              <a:solidFill>
                <a:srgbClr val="3563A8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430" y="2485819"/>
            <a:ext cx="6409034" cy="389309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5677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258966" y="784336"/>
            <a:ext cx="3627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>
                <a:solidFill>
                  <a:srgbClr val="3563A8"/>
                </a:solidFill>
              </a:rPr>
              <a:t>MobilityFirst</a:t>
            </a:r>
            <a:r>
              <a:rPr lang="en-US" altLang="zh-CN" sz="2400" b="1" dirty="0">
                <a:solidFill>
                  <a:srgbClr val="3563A8"/>
                </a:solidFill>
              </a:rPr>
              <a:t> Ping Test on Orbit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848043" y="1834630"/>
            <a:ext cx="226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3563A8"/>
                </a:solidFill>
              </a:rPr>
              <a:t>Start Events</a:t>
            </a:r>
            <a:endParaRPr lang="zh-CN" altLang="en-US" b="1" dirty="0">
              <a:solidFill>
                <a:srgbClr val="3563A8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263" y="2485192"/>
            <a:ext cx="8133711" cy="402060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73890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258966" y="784336"/>
            <a:ext cx="3627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>
                <a:solidFill>
                  <a:srgbClr val="3563A8"/>
                </a:solidFill>
              </a:rPr>
              <a:t>MobilityFirst</a:t>
            </a:r>
            <a:r>
              <a:rPr lang="en-US" altLang="zh-CN" sz="2400" b="1" dirty="0">
                <a:solidFill>
                  <a:srgbClr val="3563A8"/>
                </a:solidFill>
              </a:rPr>
              <a:t> Ping Test on Orbit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848043" y="1834630"/>
            <a:ext cx="2262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3563A8"/>
                </a:solidFill>
              </a:rPr>
              <a:t>Results</a:t>
            </a:r>
            <a:endParaRPr lang="zh-CN" altLang="en-US" b="1" dirty="0">
              <a:solidFill>
                <a:srgbClr val="3563A8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2608563"/>
            <a:ext cx="8115300" cy="35179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5335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501699" y="3004161"/>
            <a:ext cx="1862920" cy="2483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325084" y="3141856"/>
            <a:ext cx="1862920" cy="24838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282044" y="784336"/>
            <a:ext cx="3627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Next Week Work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523312" y="3825038"/>
            <a:ext cx="608648" cy="811530"/>
            <a:chOff x="173624" y="2446020"/>
            <a:chExt cx="811530" cy="811530"/>
          </a:xfrm>
          <a:solidFill>
            <a:srgbClr val="3563A8"/>
          </a:solidFill>
        </p:grpSpPr>
        <p:sp>
          <p:nvSpPr>
            <p:cNvPr id="13" name="椭圆 12"/>
            <p:cNvSpPr/>
            <p:nvPr/>
          </p:nvSpPr>
          <p:spPr>
            <a:xfrm>
              <a:off x="173624" y="2446020"/>
              <a:ext cx="811530" cy="811530"/>
            </a:xfrm>
            <a:prstGeom prst="ellipse">
              <a:avLst/>
            </a:prstGeom>
            <a:grp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80"/>
            <p:cNvSpPr>
              <a:spLocks noEditPoints="1"/>
            </p:cNvSpPr>
            <p:nvPr/>
          </p:nvSpPr>
          <p:spPr bwMode="auto">
            <a:xfrm>
              <a:off x="416595" y="2605986"/>
              <a:ext cx="337018" cy="496986"/>
            </a:xfrm>
            <a:custGeom>
              <a:avLst/>
              <a:gdLst>
                <a:gd name="T0" fmla="*/ 273 w 280"/>
                <a:gd name="T1" fmla="*/ 0 h 413"/>
                <a:gd name="T2" fmla="*/ 7 w 280"/>
                <a:gd name="T3" fmla="*/ 0 h 413"/>
                <a:gd name="T4" fmla="*/ 0 w 280"/>
                <a:gd name="T5" fmla="*/ 7 h 413"/>
                <a:gd name="T6" fmla="*/ 0 w 280"/>
                <a:gd name="T7" fmla="*/ 406 h 413"/>
                <a:gd name="T8" fmla="*/ 7 w 280"/>
                <a:gd name="T9" fmla="*/ 413 h 413"/>
                <a:gd name="T10" fmla="*/ 273 w 280"/>
                <a:gd name="T11" fmla="*/ 413 h 413"/>
                <a:gd name="T12" fmla="*/ 280 w 280"/>
                <a:gd name="T13" fmla="*/ 406 h 413"/>
                <a:gd name="T14" fmla="*/ 280 w 280"/>
                <a:gd name="T15" fmla="*/ 7 h 413"/>
                <a:gd name="T16" fmla="*/ 273 w 280"/>
                <a:gd name="T17" fmla="*/ 0 h 413"/>
                <a:gd name="T18" fmla="*/ 266 w 280"/>
                <a:gd name="T19" fmla="*/ 398 h 413"/>
                <a:gd name="T20" fmla="*/ 14 w 280"/>
                <a:gd name="T21" fmla="*/ 398 h 413"/>
                <a:gd name="T22" fmla="*/ 14 w 280"/>
                <a:gd name="T23" fmla="*/ 14 h 413"/>
                <a:gd name="T24" fmla="*/ 266 w 280"/>
                <a:gd name="T25" fmla="*/ 14 h 413"/>
                <a:gd name="T26" fmla="*/ 266 w 280"/>
                <a:gd name="T27" fmla="*/ 398 h 413"/>
                <a:gd name="T28" fmla="*/ 108 w 280"/>
                <a:gd name="T29" fmla="*/ 81 h 413"/>
                <a:gd name="T30" fmla="*/ 174 w 280"/>
                <a:gd name="T31" fmla="*/ 81 h 413"/>
                <a:gd name="T32" fmla="*/ 198 w 280"/>
                <a:gd name="T33" fmla="*/ 57 h 413"/>
                <a:gd name="T34" fmla="*/ 174 w 280"/>
                <a:gd name="T35" fmla="*/ 33 h 413"/>
                <a:gd name="T36" fmla="*/ 108 w 280"/>
                <a:gd name="T37" fmla="*/ 33 h 413"/>
                <a:gd name="T38" fmla="*/ 84 w 280"/>
                <a:gd name="T39" fmla="*/ 57 h 413"/>
                <a:gd name="T40" fmla="*/ 108 w 280"/>
                <a:gd name="T41" fmla="*/ 81 h 413"/>
                <a:gd name="T42" fmla="*/ 108 w 280"/>
                <a:gd name="T43" fmla="*/ 48 h 413"/>
                <a:gd name="T44" fmla="*/ 174 w 280"/>
                <a:gd name="T45" fmla="*/ 48 h 413"/>
                <a:gd name="T46" fmla="*/ 184 w 280"/>
                <a:gd name="T47" fmla="*/ 57 h 413"/>
                <a:gd name="T48" fmla="*/ 174 w 280"/>
                <a:gd name="T49" fmla="*/ 66 h 413"/>
                <a:gd name="T50" fmla="*/ 108 w 280"/>
                <a:gd name="T51" fmla="*/ 66 h 413"/>
                <a:gd name="T52" fmla="*/ 99 w 280"/>
                <a:gd name="T53" fmla="*/ 57 h 413"/>
                <a:gd name="T54" fmla="*/ 108 w 280"/>
                <a:gd name="T55" fmla="*/ 48 h 413"/>
                <a:gd name="T56" fmla="*/ 140 w 280"/>
                <a:gd name="T57" fmla="*/ 207 h 413"/>
                <a:gd name="T58" fmla="*/ 73 w 280"/>
                <a:gd name="T59" fmla="*/ 207 h 413"/>
                <a:gd name="T60" fmla="*/ 73 w 280"/>
                <a:gd name="T61" fmla="*/ 140 h 413"/>
                <a:gd name="T62" fmla="*/ 140 w 280"/>
                <a:gd name="T63" fmla="*/ 140 h 413"/>
                <a:gd name="T64" fmla="*/ 140 w 280"/>
                <a:gd name="T65" fmla="*/ 207 h 413"/>
                <a:gd name="T66" fmla="*/ 206 w 280"/>
                <a:gd name="T67" fmla="*/ 280 h 413"/>
                <a:gd name="T68" fmla="*/ 74 w 280"/>
                <a:gd name="T69" fmla="*/ 280 h 413"/>
                <a:gd name="T70" fmla="*/ 74 w 280"/>
                <a:gd name="T71" fmla="*/ 266 h 413"/>
                <a:gd name="T72" fmla="*/ 206 w 280"/>
                <a:gd name="T73" fmla="*/ 266 h 413"/>
                <a:gd name="T74" fmla="*/ 206 w 280"/>
                <a:gd name="T75" fmla="*/ 280 h 413"/>
                <a:gd name="T76" fmla="*/ 75 w 280"/>
                <a:gd name="T77" fmla="*/ 232 h 413"/>
                <a:gd name="T78" fmla="*/ 207 w 280"/>
                <a:gd name="T79" fmla="*/ 232 h 413"/>
                <a:gd name="T80" fmla="*/ 207 w 280"/>
                <a:gd name="T81" fmla="*/ 247 h 413"/>
                <a:gd name="T82" fmla="*/ 75 w 280"/>
                <a:gd name="T83" fmla="*/ 247 h 413"/>
                <a:gd name="T84" fmla="*/ 75 w 280"/>
                <a:gd name="T85" fmla="*/ 232 h 413"/>
                <a:gd name="T86" fmla="*/ 74 w 280"/>
                <a:gd name="T87" fmla="*/ 313 h 413"/>
                <a:gd name="T88" fmla="*/ 74 w 280"/>
                <a:gd name="T89" fmla="*/ 299 h 413"/>
                <a:gd name="T90" fmla="*/ 206 w 280"/>
                <a:gd name="T91" fmla="*/ 299 h 413"/>
                <a:gd name="T92" fmla="*/ 206 w 280"/>
                <a:gd name="T93" fmla="*/ 313 h 413"/>
                <a:gd name="T94" fmla="*/ 74 w 280"/>
                <a:gd name="T95" fmla="*/ 313 h 413"/>
                <a:gd name="T96" fmla="*/ 206 w 280"/>
                <a:gd name="T97" fmla="*/ 347 h 413"/>
                <a:gd name="T98" fmla="*/ 73 w 280"/>
                <a:gd name="T99" fmla="*/ 347 h 413"/>
                <a:gd name="T100" fmla="*/ 73 w 280"/>
                <a:gd name="T101" fmla="*/ 332 h 413"/>
                <a:gd name="T102" fmla="*/ 206 w 280"/>
                <a:gd name="T103" fmla="*/ 332 h 413"/>
                <a:gd name="T104" fmla="*/ 206 w 280"/>
                <a:gd name="T105" fmla="*/ 347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0" h="413">
                  <a:moveTo>
                    <a:pt x="2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0" y="410"/>
                    <a:pt x="3" y="413"/>
                    <a:pt x="7" y="413"/>
                  </a:cubicBezTo>
                  <a:cubicBezTo>
                    <a:pt x="273" y="413"/>
                    <a:pt x="273" y="413"/>
                    <a:pt x="273" y="413"/>
                  </a:cubicBezTo>
                  <a:cubicBezTo>
                    <a:pt x="277" y="413"/>
                    <a:pt x="280" y="410"/>
                    <a:pt x="280" y="40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0" y="3"/>
                    <a:pt x="277" y="0"/>
                    <a:pt x="273" y="0"/>
                  </a:cubicBezTo>
                  <a:close/>
                  <a:moveTo>
                    <a:pt x="266" y="398"/>
                  </a:moveTo>
                  <a:cubicBezTo>
                    <a:pt x="14" y="398"/>
                    <a:pt x="14" y="398"/>
                    <a:pt x="14" y="39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66" y="14"/>
                    <a:pt x="266" y="14"/>
                    <a:pt x="266" y="14"/>
                  </a:cubicBezTo>
                  <a:lnTo>
                    <a:pt x="266" y="398"/>
                  </a:lnTo>
                  <a:close/>
                  <a:moveTo>
                    <a:pt x="108" y="81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87" y="81"/>
                    <a:pt x="198" y="70"/>
                    <a:pt x="198" y="57"/>
                  </a:cubicBezTo>
                  <a:cubicBezTo>
                    <a:pt x="198" y="44"/>
                    <a:pt x="187" y="33"/>
                    <a:pt x="174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95" y="33"/>
                    <a:pt x="84" y="44"/>
                    <a:pt x="84" y="57"/>
                  </a:cubicBezTo>
                  <a:cubicBezTo>
                    <a:pt x="84" y="70"/>
                    <a:pt x="95" y="81"/>
                    <a:pt x="108" y="81"/>
                  </a:cubicBezTo>
                  <a:close/>
                  <a:moveTo>
                    <a:pt x="108" y="48"/>
                  </a:moveTo>
                  <a:cubicBezTo>
                    <a:pt x="174" y="48"/>
                    <a:pt x="174" y="48"/>
                    <a:pt x="174" y="48"/>
                  </a:cubicBezTo>
                  <a:cubicBezTo>
                    <a:pt x="179" y="48"/>
                    <a:pt x="184" y="52"/>
                    <a:pt x="184" y="57"/>
                  </a:cubicBezTo>
                  <a:cubicBezTo>
                    <a:pt x="184" y="62"/>
                    <a:pt x="179" y="66"/>
                    <a:pt x="174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3" y="66"/>
                    <a:pt x="99" y="62"/>
                    <a:pt x="99" y="57"/>
                  </a:cubicBezTo>
                  <a:cubicBezTo>
                    <a:pt x="99" y="52"/>
                    <a:pt x="103" y="48"/>
                    <a:pt x="108" y="48"/>
                  </a:cubicBezTo>
                  <a:close/>
                  <a:moveTo>
                    <a:pt x="140" y="207"/>
                  </a:moveTo>
                  <a:cubicBezTo>
                    <a:pt x="73" y="207"/>
                    <a:pt x="73" y="207"/>
                    <a:pt x="73" y="207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140" y="140"/>
                    <a:pt x="140" y="140"/>
                    <a:pt x="140" y="140"/>
                  </a:cubicBezTo>
                  <a:lnTo>
                    <a:pt x="140" y="207"/>
                  </a:lnTo>
                  <a:close/>
                  <a:moveTo>
                    <a:pt x="206" y="280"/>
                  </a:moveTo>
                  <a:cubicBezTo>
                    <a:pt x="74" y="280"/>
                    <a:pt x="74" y="280"/>
                    <a:pt x="74" y="280"/>
                  </a:cubicBezTo>
                  <a:cubicBezTo>
                    <a:pt x="74" y="266"/>
                    <a:pt x="74" y="266"/>
                    <a:pt x="74" y="266"/>
                  </a:cubicBezTo>
                  <a:cubicBezTo>
                    <a:pt x="206" y="266"/>
                    <a:pt x="206" y="266"/>
                    <a:pt x="206" y="266"/>
                  </a:cubicBezTo>
                  <a:lnTo>
                    <a:pt x="206" y="280"/>
                  </a:lnTo>
                  <a:close/>
                  <a:moveTo>
                    <a:pt x="75" y="232"/>
                  </a:moveTo>
                  <a:cubicBezTo>
                    <a:pt x="207" y="232"/>
                    <a:pt x="207" y="232"/>
                    <a:pt x="207" y="232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75" y="247"/>
                    <a:pt x="75" y="247"/>
                    <a:pt x="75" y="247"/>
                  </a:cubicBezTo>
                  <a:lnTo>
                    <a:pt x="75" y="232"/>
                  </a:lnTo>
                  <a:close/>
                  <a:moveTo>
                    <a:pt x="74" y="313"/>
                  </a:moveTo>
                  <a:cubicBezTo>
                    <a:pt x="74" y="299"/>
                    <a:pt x="74" y="299"/>
                    <a:pt x="74" y="299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6" y="313"/>
                    <a:pt x="206" y="313"/>
                    <a:pt x="206" y="313"/>
                  </a:cubicBezTo>
                  <a:lnTo>
                    <a:pt x="74" y="313"/>
                  </a:lnTo>
                  <a:close/>
                  <a:moveTo>
                    <a:pt x="206" y="347"/>
                  </a:moveTo>
                  <a:cubicBezTo>
                    <a:pt x="73" y="347"/>
                    <a:pt x="73" y="347"/>
                    <a:pt x="73" y="347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206" y="332"/>
                    <a:pt x="206" y="332"/>
                    <a:pt x="206" y="332"/>
                  </a:cubicBezTo>
                  <a:lnTo>
                    <a:pt x="206" y="3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r>
                <a:rPr lang="en-US" altLang="zh-CN" sz="3200" dirty="0">
                  <a:solidFill>
                    <a:srgbClr val="FFFFFF"/>
                  </a:solidFill>
                  <a:latin typeface="Segoe UI"/>
                </a:rPr>
                <a:t>》</a:t>
              </a:r>
              <a:endParaRPr lang="en-US" sz="3200" dirty="0">
                <a:solidFill>
                  <a:srgbClr val="FFFFFF"/>
                </a:solidFill>
                <a:latin typeface="Segoe UI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805084" y="3929397"/>
            <a:ext cx="128279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Run Orbit Experiment 2 &amp; 3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01375" y="3929398"/>
            <a:ext cx="128279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Test Basic App using MF’s Virtual Network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7874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924259" y="3058931"/>
            <a:ext cx="2401935" cy="74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563A8"/>
                </a:solidFill>
              </a:rPr>
              <a:t>Question</a:t>
            </a:r>
            <a:endParaRPr lang="zh-CN" altLang="en-US" sz="3200" dirty="0">
              <a:solidFill>
                <a:srgbClr val="3563A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55415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3646621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TEAM MEMBERS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841429" y="5334226"/>
            <a:ext cx="3613914" cy="69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Graduate student, ECE Department, Rutgers University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432057" y="5334226"/>
            <a:ext cx="3613914" cy="699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Graduate student, ECE Department, Rutgers University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96160" y="5334226"/>
            <a:ext cx="36139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Graduate student, ECE Department, Rutgers University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83974" y="4839604"/>
            <a:ext cx="3339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3563A8"/>
                </a:solidFill>
              </a:rPr>
              <a:t>Karthikeyan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 </a:t>
            </a:r>
            <a:r>
              <a:rPr lang="en-US" altLang="zh-CN" sz="2400" b="1" dirty="0" err="1" smtClean="0">
                <a:solidFill>
                  <a:srgbClr val="3563A8"/>
                </a:solidFill>
              </a:rPr>
              <a:t>Ganesan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730989" y="4839603"/>
            <a:ext cx="301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3563A8"/>
                </a:solidFill>
              </a:rPr>
              <a:t>Wuyang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 Zhang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295092" y="4839603"/>
            <a:ext cx="301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Zihong Zheng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584" y="1401657"/>
            <a:ext cx="2181065" cy="328228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786" y="2006667"/>
            <a:ext cx="2743438" cy="2697714"/>
          </a:xfrm>
          <a:prstGeom prst="rect">
            <a:avLst/>
          </a:prstGeom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624" y="2111510"/>
            <a:ext cx="2303523" cy="248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矩形 37"/>
          <p:cNvSpPr/>
          <p:nvPr/>
        </p:nvSpPr>
        <p:spPr>
          <a:xfrm>
            <a:off x="4744149" y="1430748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155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4744149" y="1430748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文本框 104"/>
          <p:cNvSpPr txBox="1"/>
          <p:nvPr/>
        </p:nvSpPr>
        <p:spPr>
          <a:xfrm>
            <a:off x="2341229" y="833291"/>
            <a:ext cx="73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WHAT IS CYBER-PHYSICAL SYSTEM?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59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035890" y="1662998"/>
            <a:ext cx="9936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WIKI SAYS: </a:t>
            </a:r>
            <a:r>
              <a:rPr lang="en-US" altLang="zh-CN" sz="2400" dirty="0"/>
              <a:t>A </a:t>
            </a:r>
            <a:r>
              <a:rPr lang="en-US" altLang="zh-CN" sz="2400" b="1" dirty="0"/>
              <a:t>cyber-physical system</a:t>
            </a:r>
            <a:r>
              <a:rPr lang="en-US" altLang="zh-CN" sz="2400" dirty="0"/>
              <a:t> (</a:t>
            </a:r>
            <a:r>
              <a:rPr lang="en-US" altLang="zh-CN" sz="2400" b="1" dirty="0"/>
              <a:t>CPS</a:t>
            </a:r>
            <a:r>
              <a:rPr lang="en-US" altLang="zh-CN" sz="2400" dirty="0"/>
              <a:t>) is a system of collaborating computational elements controlling physical entities.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060" y="2563569"/>
            <a:ext cx="5480305" cy="4110229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1035890" y="3002856"/>
            <a:ext cx="3275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Internet of Things(</a:t>
            </a:r>
            <a:r>
              <a:rPr lang="en-US" altLang="zh-CN" sz="2400" b="1" dirty="0" err="1" smtClean="0">
                <a:solidFill>
                  <a:srgbClr val="3563A8"/>
                </a:solidFill>
              </a:rPr>
              <a:t>IoT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):</a:t>
            </a:r>
            <a:endParaRPr lang="zh-CN" altLang="en-US" sz="2400" dirty="0"/>
          </a:p>
        </p:txBody>
      </p:sp>
      <p:sp>
        <p:nvSpPr>
          <p:cNvPr id="63" name="文本框 62"/>
          <p:cNvSpPr txBox="1"/>
          <p:nvPr/>
        </p:nvSpPr>
        <p:spPr>
          <a:xfrm>
            <a:off x="1636572" y="3464521"/>
            <a:ext cx="35879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The </a:t>
            </a:r>
            <a:r>
              <a:rPr lang="en-US" altLang="zh-CN" sz="2400" dirty="0"/>
              <a:t>network of physical objects or "</a:t>
            </a:r>
            <a:r>
              <a:rPr lang="en-US" altLang="zh-CN" sz="2400" b="1" dirty="0"/>
              <a:t>things</a:t>
            </a:r>
            <a:r>
              <a:rPr lang="en-US" altLang="zh-CN" sz="2400" dirty="0"/>
              <a:t>" embedded with electronics, software, sensors and connectivity.</a:t>
            </a:r>
            <a:endParaRPr lang="zh-CN" altLang="en-US" sz="2400" dirty="0"/>
          </a:p>
          <a:p>
            <a:pPr algn="ctr"/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52855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2" grpId="0"/>
      <p:bldP spid="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1788956" y="2532996"/>
            <a:ext cx="1649600" cy="1649601"/>
            <a:chOff x="1795099" y="2035189"/>
            <a:chExt cx="2602563" cy="2602563"/>
          </a:xfrm>
          <a:noFill/>
        </p:grpSpPr>
        <p:sp>
          <p:nvSpPr>
            <p:cNvPr id="71" name="泪滴形 70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rgbClr val="3C6E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2" name="椭圆 71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rgbClr val="3C6E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495081" y="2532996"/>
            <a:ext cx="1649600" cy="1649601"/>
            <a:chOff x="1795099" y="2035189"/>
            <a:chExt cx="2602563" cy="2602563"/>
          </a:xfrm>
          <a:noFill/>
        </p:grpSpPr>
        <p:sp>
          <p:nvSpPr>
            <p:cNvPr id="65" name="泪滴形 64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rgbClr val="3C6E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6" name="椭圆 65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rgbClr val="3C6E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A FEW IOT PRODUCTS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5828" y="1390390"/>
            <a:ext cx="56388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Basically about the smart home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907969" y="2421049"/>
            <a:ext cx="1934179" cy="1934180"/>
            <a:chOff x="1795099" y="2035189"/>
            <a:chExt cx="2602563" cy="2602563"/>
          </a:xfrm>
          <a:solidFill>
            <a:schemeClr val="bg1"/>
          </a:solidFill>
        </p:grpSpPr>
        <p:sp>
          <p:nvSpPr>
            <p:cNvPr id="49" name="泪滴形 48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0" name="椭圆 49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6974949" y="3747285"/>
            <a:ext cx="180455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563A8"/>
                </a:solidFill>
              </a:rPr>
              <a:t>Smoke + CO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248953" y="2421049"/>
            <a:ext cx="1934179" cy="1934180"/>
            <a:chOff x="1795099" y="2035189"/>
            <a:chExt cx="2602563" cy="2602563"/>
          </a:xfrm>
          <a:solidFill>
            <a:schemeClr val="bg1"/>
          </a:solidFill>
        </p:grpSpPr>
        <p:sp>
          <p:nvSpPr>
            <p:cNvPr id="54" name="泪滴形 53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5" name="椭圆 54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582679" y="3861816"/>
            <a:ext cx="120213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3563A8"/>
                </a:solidFill>
              </a:rPr>
              <a:t>HUE Bulbs</a:t>
            </a:r>
            <a:endParaRPr lang="zh-CN" altLang="en-US" sz="1400" b="1" dirty="0">
              <a:solidFill>
                <a:srgbClr val="3563A8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4847836" y="2361064"/>
            <a:ext cx="2395430" cy="2395430"/>
            <a:chOff x="1795099" y="2035189"/>
            <a:chExt cx="2602563" cy="2602563"/>
          </a:xfrm>
          <a:solidFill>
            <a:schemeClr val="bg1"/>
          </a:solidFill>
        </p:grpSpPr>
        <p:sp>
          <p:nvSpPr>
            <p:cNvPr id="59" name="泪滴形 58"/>
            <p:cNvSpPr/>
            <p:nvPr/>
          </p:nvSpPr>
          <p:spPr>
            <a:xfrm rot="8100000">
              <a:off x="1795099" y="2035189"/>
              <a:ext cx="2602563" cy="2602563"/>
            </a:xfrm>
            <a:prstGeom prst="teardrop">
              <a:avLst>
                <a:gd name="adj" fmla="val 108281"/>
              </a:avLst>
            </a:prstGeom>
            <a:grpFill/>
            <a:ln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60" name="椭圆 59"/>
            <p:cNvSpPr/>
            <p:nvPr/>
          </p:nvSpPr>
          <p:spPr>
            <a:xfrm>
              <a:off x="1936448" y="2176538"/>
              <a:ext cx="2319866" cy="2319866"/>
            </a:xfrm>
            <a:prstGeom prst="ellipse">
              <a:avLst/>
            </a:prstGeom>
            <a:grpFill/>
            <a:ln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5107419" y="4004451"/>
            <a:ext cx="18925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Thermostat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1693279" y="3208965"/>
            <a:ext cx="18045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MIT Distributed Robot Garden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417604" y="2970330"/>
            <a:ext cx="1804554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Control4</a:t>
            </a:r>
          </a:p>
          <a:p>
            <a:pPr algn="ctr"/>
            <a:r>
              <a:rPr lang="en-US" altLang="zh-CN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Home</a:t>
            </a:r>
          </a:p>
          <a:p>
            <a:pPr algn="ctr"/>
            <a:r>
              <a:rPr lang="en-US" altLang="zh-CN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Automation</a:t>
            </a:r>
            <a:endParaRPr lang="zh-CN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4977935" y="5427396"/>
            <a:ext cx="1981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Nest Learning 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Thermostat: 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utomatic Temperature 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ontroller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917470" y="5062910"/>
            <a:ext cx="191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 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reinvention of the smoke and carbon monoxide detector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8617227" y="4754472"/>
            <a:ext cx="191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Smart Home Solution:</a:t>
            </a:r>
          </a:p>
          <a:p>
            <a:pPr algn="ctr"/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Giving Your Home the Smart It Deserves</a:t>
            </a:r>
            <a:endParaRPr lang="zh-CN" alt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166130" y="5064011"/>
            <a:ext cx="1919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Personal Wireless Lighting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1574313" y="4682948"/>
            <a:ext cx="1919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An </a:t>
            </a:r>
            <a:r>
              <a:rPr lang="en-US" altLang="zh-CN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autonomous greenhouse based on autonomous robots and sensors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296" y="2801901"/>
            <a:ext cx="1202318" cy="12114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710" y="2705051"/>
            <a:ext cx="701017" cy="113708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880" y="2735941"/>
            <a:ext cx="1025690" cy="1011344"/>
          </a:xfrm>
          <a:prstGeom prst="rect">
            <a:avLst/>
          </a:prstGeom>
        </p:spPr>
      </p:pic>
      <p:sp>
        <p:nvSpPr>
          <p:cNvPr id="39" name="矩形 38"/>
          <p:cNvSpPr/>
          <p:nvPr/>
        </p:nvSpPr>
        <p:spPr>
          <a:xfrm>
            <a:off x="4754088" y="1351724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815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713832" y="2802868"/>
            <a:ext cx="2932562" cy="2932562"/>
          </a:xfrm>
          <a:prstGeom prst="ellipse">
            <a:avLst/>
          </a:prstGeom>
          <a:noFill/>
          <a:ln w="12700">
            <a:solidFill>
              <a:srgbClr val="3563A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>
            <a:stCxn id="9" idx="6"/>
            <a:endCxn id="2" idx="1"/>
          </p:cNvCxnSpPr>
          <p:nvPr/>
        </p:nvCxnSpPr>
        <p:spPr>
          <a:xfrm>
            <a:off x="3764039" y="2360410"/>
            <a:ext cx="1379257" cy="871922"/>
          </a:xfrm>
          <a:prstGeom prst="line">
            <a:avLst/>
          </a:prstGeom>
          <a:ln w="12700">
            <a:solidFill>
              <a:srgbClr val="3563A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>
            <a:stCxn id="12" idx="6"/>
          </p:cNvCxnSpPr>
          <p:nvPr/>
        </p:nvCxnSpPr>
        <p:spPr>
          <a:xfrm flipV="1">
            <a:off x="3608840" y="4645620"/>
            <a:ext cx="1178270" cy="434283"/>
          </a:xfrm>
          <a:prstGeom prst="line">
            <a:avLst/>
          </a:prstGeom>
          <a:ln w="12700">
            <a:solidFill>
              <a:srgbClr val="3563A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2" idx="7"/>
            <a:endCxn id="21" idx="2"/>
          </p:cNvCxnSpPr>
          <p:nvPr/>
        </p:nvCxnSpPr>
        <p:spPr>
          <a:xfrm flipV="1">
            <a:off x="7216930" y="2255564"/>
            <a:ext cx="1071416" cy="976768"/>
          </a:xfrm>
          <a:prstGeom prst="line">
            <a:avLst/>
          </a:prstGeom>
          <a:ln w="12700">
            <a:solidFill>
              <a:srgbClr val="3563A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endCxn id="15" idx="2"/>
          </p:cNvCxnSpPr>
          <p:nvPr/>
        </p:nvCxnSpPr>
        <p:spPr>
          <a:xfrm>
            <a:off x="7555311" y="4561248"/>
            <a:ext cx="981345" cy="299678"/>
          </a:xfrm>
          <a:prstGeom prst="line">
            <a:avLst/>
          </a:prstGeom>
          <a:ln w="12700">
            <a:solidFill>
              <a:srgbClr val="3563A8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2236304" y="1610139"/>
            <a:ext cx="1527735" cy="1500542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229908" y="4419983"/>
            <a:ext cx="1378932" cy="1319839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8536656" y="4244700"/>
            <a:ext cx="1446902" cy="1232452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288346" y="1633419"/>
            <a:ext cx="1695212" cy="1244289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3677392" y="784334"/>
            <a:ext cx="4837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TREND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245828" y="1390390"/>
            <a:ext cx="5638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What is happening in the current market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1244586" y="3145455"/>
            <a:ext cx="34488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Windows 10 </a:t>
            </a:r>
            <a:r>
              <a:rPr lang="en-US" altLang="zh-CN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IoT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 Core</a:t>
            </a:r>
          </a:p>
          <a:p>
            <a:pPr algn="ctr"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With a few compactable </a:t>
            </a:r>
            <a:r>
              <a:rPr lang="en-US" altLang="zh-CN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hardwares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 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99625" y="5685969"/>
            <a:ext cx="383949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HomeKit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A 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framework 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for 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communicating with and controlling connected accessories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176493" y="2948643"/>
            <a:ext cx="356474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Brillo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 OS: a stripped down version of Android for </a:t>
            </a:r>
            <a:r>
              <a:rPr lang="en-US" altLang="zh-CN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IoT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Weave: the </a:t>
            </a:r>
            <a:r>
              <a:rPr lang="en-US" altLang="zh-CN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IoT</a:t>
            </a: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 protocol for everything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442104" y="5488038"/>
            <a:ext cx="216041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A Smarter Planet:</a:t>
            </a:r>
          </a:p>
          <a:p>
            <a:pPr>
              <a:lnSpc>
                <a:spcPct val="150000"/>
              </a:lnSpc>
            </a:pPr>
            <a:r>
              <a:rPr lang="en-US" altLang="zh-CN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All about Data, Social, Cloud, and Mobile 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059017" y="4075737"/>
            <a:ext cx="233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3563A8"/>
                </a:solidFill>
              </a:rPr>
              <a:t>IoT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 Field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666" y="1790500"/>
            <a:ext cx="1168584" cy="1168584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890" y="1520849"/>
            <a:ext cx="1422124" cy="1422124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7618" y="4642552"/>
            <a:ext cx="1121624" cy="444911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57" y="4569899"/>
            <a:ext cx="798810" cy="934608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4693464" y="1354241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232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PRELIMINARY GOAL OF OUR PROJECT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3110949" y="2077279"/>
            <a:ext cx="5367130" cy="340912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5" y="1590260"/>
            <a:ext cx="2266121" cy="16995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50" y="1725817"/>
            <a:ext cx="1994152" cy="1428476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511027" y="3289851"/>
            <a:ext cx="256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/>
              <a:t>MobilityFirst</a:t>
            </a:r>
            <a:r>
              <a:rPr lang="en-US" altLang="zh-CN" sz="2400" b="1" dirty="0" smtClean="0"/>
              <a:t> Virtual Network</a:t>
            </a:r>
            <a:endParaRPr lang="zh-CN" altLang="en-US" sz="24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8781612" y="3154293"/>
            <a:ext cx="256697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Client side:</a:t>
            </a:r>
          </a:p>
          <a:p>
            <a:pPr algn="ctr"/>
            <a:r>
              <a:rPr lang="en-US" altLang="zh-CN" b="1" dirty="0" smtClean="0"/>
              <a:t>Run an instance of camera system;</a:t>
            </a:r>
          </a:p>
          <a:p>
            <a:pPr algn="ctr"/>
            <a:r>
              <a:rPr lang="en-US" altLang="zh-CN" b="1" dirty="0" smtClean="0"/>
              <a:t>Transmits video in standard format</a:t>
            </a:r>
          </a:p>
          <a:p>
            <a:pPr algn="ctr"/>
            <a:endParaRPr lang="zh-CN" altLang="en-US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0" y="3154293"/>
            <a:ext cx="29299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Server side:</a:t>
            </a:r>
          </a:p>
          <a:p>
            <a:pPr algn="ctr"/>
            <a:r>
              <a:rPr lang="en-US" altLang="zh-CN" b="1" dirty="0" smtClean="0"/>
              <a:t>Implement server application for object recognition;</a:t>
            </a:r>
          </a:p>
          <a:p>
            <a:pPr algn="ctr"/>
            <a:r>
              <a:rPr lang="en-US" altLang="zh-CN" b="1" dirty="0" smtClean="0"/>
              <a:t>Simple graphical interface to display results</a:t>
            </a:r>
          </a:p>
          <a:p>
            <a:pPr algn="ctr"/>
            <a:endParaRPr lang="zh-CN" altLang="en-US" b="1" dirty="0"/>
          </a:p>
        </p:txBody>
      </p:sp>
      <p:sp>
        <p:nvSpPr>
          <p:cNvPr id="9" name="圆角矩形 8"/>
          <p:cNvSpPr/>
          <p:nvPr/>
        </p:nvSpPr>
        <p:spPr>
          <a:xfrm>
            <a:off x="9342783" y="3154293"/>
            <a:ext cx="1461052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686879" y="3154293"/>
            <a:ext cx="155223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162582" y="1307554"/>
            <a:ext cx="5638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CPS Application based on MF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cxnSp>
        <p:nvCxnSpPr>
          <p:cNvPr id="16" name="直接箭头连接符 15"/>
          <p:cNvCxnSpPr>
            <a:stCxn id="48" idx="3"/>
            <a:endCxn id="3" idx="0"/>
          </p:cNvCxnSpPr>
          <p:nvPr/>
        </p:nvCxnSpPr>
        <p:spPr>
          <a:xfrm>
            <a:off x="2239109" y="3346312"/>
            <a:ext cx="914400" cy="3657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9" idx="1"/>
            <a:endCxn id="3" idx="2"/>
          </p:cNvCxnSpPr>
          <p:nvPr/>
        </p:nvCxnSpPr>
        <p:spPr>
          <a:xfrm flipH="1">
            <a:off x="8473606" y="3346312"/>
            <a:ext cx="869177" cy="4355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106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Mobility First (MF)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744149" y="1430748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Subtitle 2"/>
          <p:cNvSpPr txBox="1">
            <a:spLocks/>
          </p:cNvSpPr>
          <p:nvPr/>
        </p:nvSpPr>
        <p:spPr>
          <a:xfrm>
            <a:off x="2161075" y="1974574"/>
            <a:ext cx="7696200" cy="41148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mtClean="0"/>
              <a:t>Part of Future Internet Architecture Program</a:t>
            </a:r>
          </a:p>
          <a:p>
            <a:pPr marL="457200" indent="-457200"/>
            <a:r>
              <a:rPr lang="en-US" smtClean="0"/>
              <a:t>Replaces fixed-Host/Server model</a:t>
            </a:r>
          </a:p>
          <a:p>
            <a:pPr marL="457200" indent="-457200"/>
            <a:r>
              <a:rPr lang="en-US" smtClean="0"/>
              <a:t>Mobility centric architecture (Considers Frequent shifts in Device’s location)</a:t>
            </a:r>
          </a:p>
          <a:p>
            <a:pPr marL="457200" indent="-457200"/>
            <a:r>
              <a:rPr lang="en-US" smtClean="0"/>
              <a:t>Uses a Globally Unique Identifier (GUID) and a Global Name Resolution Service (GNRS)</a:t>
            </a:r>
          </a:p>
          <a:p>
            <a:pPr marL="457200" indent="-457200"/>
            <a:endParaRPr lang="en-US" smtClean="0"/>
          </a:p>
          <a:p>
            <a:pPr marL="457200" indent="-4572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392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Mobility 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First for CPS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744149" y="1430748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Subtitle 2"/>
          <p:cNvSpPr txBox="1">
            <a:spLocks/>
          </p:cNvSpPr>
          <p:nvPr/>
        </p:nvSpPr>
        <p:spPr>
          <a:xfrm>
            <a:off x="2245893" y="2014330"/>
            <a:ext cx="7696200" cy="41148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en-US" smtClean="0"/>
              <a:t>MF allows for lower latency  for mobile devices.</a:t>
            </a:r>
          </a:p>
          <a:p>
            <a:pPr marL="457200" indent="-457200"/>
            <a:r>
              <a:rPr lang="en-US" smtClean="0"/>
              <a:t>Data is sent directly to mobile device’s network</a:t>
            </a:r>
          </a:p>
          <a:p>
            <a:pPr marL="457200" indent="-457200"/>
            <a:r>
              <a:rPr lang="en-US" smtClean="0"/>
              <a:t>CPS can benefit greatly from lower latency.</a:t>
            </a:r>
          </a:p>
          <a:p>
            <a:pPr marL="457200" indent="-457200"/>
            <a:r>
              <a:rPr lang="en-US" smtClean="0"/>
              <a:t>Implementation will also showcase the performance benefit achieved.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593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4282044" y="784336"/>
            <a:ext cx="3627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3563A8"/>
                </a:solidFill>
              </a:rPr>
              <a:t>Week 1 Work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961197" y="1977390"/>
            <a:ext cx="608648" cy="811530"/>
            <a:chOff x="173624" y="2446020"/>
            <a:chExt cx="811530" cy="811530"/>
          </a:xfrm>
        </p:grpSpPr>
        <p:sp>
          <p:nvSpPr>
            <p:cNvPr id="7" name="椭圆 6"/>
            <p:cNvSpPr/>
            <p:nvPr/>
          </p:nvSpPr>
          <p:spPr>
            <a:xfrm>
              <a:off x="173624" y="244602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Freeform 80"/>
            <p:cNvSpPr>
              <a:spLocks noEditPoints="1"/>
            </p:cNvSpPr>
            <p:nvPr/>
          </p:nvSpPr>
          <p:spPr bwMode="auto">
            <a:xfrm>
              <a:off x="416595" y="2605986"/>
              <a:ext cx="337018" cy="496986"/>
            </a:xfrm>
            <a:custGeom>
              <a:avLst/>
              <a:gdLst>
                <a:gd name="T0" fmla="*/ 273 w 280"/>
                <a:gd name="T1" fmla="*/ 0 h 413"/>
                <a:gd name="T2" fmla="*/ 7 w 280"/>
                <a:gd name="T3" fmla="*/ 0 h 413"/>
                <a:gd name="T4" fmla="*/ 0 w 280"/>
                <a:gd name="T5" fmla="*/ 7 h 413"/>
                <a:gd name="T6" fmla="*/ 0 w 280"/>
                <a:gd name="T7" fmla="*/ 406 h 413"/>
                <a:gd name="T8" fmla="*/ 7 w 280"/>
                <a:gd name="T9" fmla="*/ 413 h 413"/>
                <a:gd name="T10" fmla="*/ 273 w 280"/>
                <a:gd name="T11" fmla="*/ 413 h 413"/>
                <a:gd name="T12" fmla="*/ 280 w 280"/>
                <a:gd name="T13" fmla="*/ 406 h 413"/>
                <a:gd name="T14" fmla="*/ 280 w 280"/>
                <a:gd name="T15" fmla="*/ 7 h 413"/>
                <a:gd name="T16" fmla="*/ 273 w 280"/>
                <a:gd name="T17" fmla="*/ 0 h 413"/>
                <a:gd name="T18" fmla="*/ 266 w 280"/>
                <a:gd name="T19" fmla="*/ 398 h 413"/>
                <a:gd name="T20" fmla="*/ 14 w 280"/>
                <a:gd name="T21" fmla="*/ 398 h 413"/>
                <a:gd name="T22" fmla="*/ 14 w 280"/>
                <a:gd name="T23" fmla="*/ 14 h 413"/>
                <a:gd name="T24" fmla="*/ 266 w 280"/>
                <a:gd name="T25" fmla="*/ 14 h 413"/>
                <a:gd name="T26" fmla="*/ 266 w 280"/>
                <a:gd name="T27" fmla="*/ 398 h 413"/>
                <a:gd name="T28" fmla="*/ 108 w 280"/>
                <a:gd name="T29" fmla="*/ 81 h 413"/>
                <a:gd name="T30" fmla="*/ 174 w 280"/>
                <a:gd name="T31" fmla="*/ 81 h 413"/>
                <a:gd name="T32" fmla="*/ 198 w 280"/>
                <a:gd name="T33" fmla="*/ 57 h 413"/>
                <a:gd name="T34" fmla="*/ 174 w 280"/>
                <a:gd name="T35" fmla="*/ 33 h 413"/>
                <a:gd name="T36" fmla="*/ 108 w 280"/>
                <a:gd name="T37" fmla="*/ 33 h 413"/>
                <a:gd name="T38" fmla="*/ 84 w 280"/>
                <a:gd name="T39" fmla="*/ 57 h 413"/>
                <a:gd name="T40" fmla="*/ 108 w 280"/>
                <a:gd name="T41" fmla="*/ 81 h 413"/>
                <a:gd name="T42" fmla="*/ 108 w 280"/>
                <a:gd name="T43" fmla="*/ 48 h 413"/>
                <a:gd name="T44" fmla="*/ 174 w 280"/>
                <a:gd name="T45" fmla="*/ 48 h 413"/>
                <a:gd name="T46" fmla="*/ 184 w 280"/>
                <a:gd name="T47" fmla="*/ 57 h 413"/>
                <a:gd name="T48" fmla="*/ 174 w 280"/>
                <a:gd name="T49" fmla="*/ 66 h 413"/>
                <a:gd name="T50" fmla="*/ 108 w 280"/>
                <a:gd name="T51" fmla="*/ 66 h 413"/>
                <a:gd name="T52" fmla="*/ 99 w 280"/>
                <a:gd name="T53" fmla="*/ 57 h 413"/>
                <a:gd name="T54" fmla="*/ 108 w 280"/>
                <a:gd name="T55" fmla="*/ 48 h 413"/>
                <a:gd name="T56" fmla="*/ 140 w 280"/>
                <a:gd name="T57" fmla="*/ 207 h 413"/>
                <a:gd name="T58" fmla="*/ 73 w 280"/>
                <a:gd name="T59" fmla="*/ 207 h 413"/>
                <a:gd name="T60" fmla="*/ 73 w 280"/>
                <a:gd name="T61" fmla="*/ 140 h 413"/>
                <a:gd name="T62" fmla="*/ 140 w 280"/>
                <a:gd name="T63" fmla="*/ 140 h 413"/>
                <a:gd name="T64" fmla="*/ 140 w 280"/>
                <a:gd name="T65" fmla="*/ 207 h 413"/>
                <a:gd name="T66" fmla="*/ 206 w 280"/>
                <a:gd name="T67" fmla="*/ 280 h 413"/>
                <a:gd name="T68" fmla="*/ 74 w 280"/>
                <a:gd name="T69" fmla="*/ 280 h 413"/>
                <a:gd name="T70" fmla="*/ 74 w 280"/>
                <a:gd name="T71" fmla="*/ 266 h 413"/>
                <a:gd name="T72" fmla="*/ 206 w 280"/>
                <a:gd name="T73" fmla="*/ 266 h 413"/>
                <a:gd name="T74" fmla="*/ 206 w 280"/>
                <a:gd name="T75" fmla="*/ 280 h 413"/>
                <a:gd name="T76" fmla="*/ 75 w 280"/>
                <a:gd name="T77" fmla="*/ 232 h 413"/>
                <a:gd name="T78" fmla="*/ 207 w 280"/>
                <a:gd name="T79" fmla="*/ 232 h 413"/>
                <a:gd name="T80" fmla="*/ 207 w 280"/>
                <a:gd name="T81" fmla="*/ 247 h 413"/>
                <a:gd name="T82" fmla="*/ 75 w 280"/>
                <a:gd name="T83" fmla="*/ 247 h 413"/>
                <a:gd name="T84" fmla="*/ 75 w 280"/>
                <a:gd name="T85" fmla="*/ 232 h 413"/>
                <a:gd name="T86" fmla="*/ 74 w 280"/>
                <a:gd name="T87" fmla="*/ 313 h 413"/>
                <a:gd name="T88" fmla="*/ 74 w 280"/>
                <a:gd name="T89" fmla="*/ 299 h 413"/>
                <a:gd name="T90" fmla="*/ 206 w 280"/>
                <a:gd name="T91" fmla="*/ 299 h 413"/>
                <a:gd name="T92" fmla="*/ 206 w 280"/>
                <a:gd name="T93" fmla="*/ 313 h 413"/>
                <a:gd name="T94" fmla="*/ 74 w 280"/>
                <a:gd name="T95" fmla="*/ 313 h 413"/>
                <a:gd name="T96" fmla="*/ 206 w 280"/>
                <a:gd name="T97" fmla="*/ 347 h 413"/>
                <a:gd name="T98" fmla="*/ 73 w 280"/>
                <a:gd name="T99" fmla="*/ 347 h 413"/>
                <a:gd name="T100" fmla="*/ 73 w 280"/>
                <a:gd name="T101" fmla="*/ 332 h 413"/>
                <a:gd name="T102" fmla="*/ 206 w 280"/>
                <a:gd name="T103" fmla="*/ 332 h 413"/>
                <a:gd name="T104" fmla="*/ 206 w 280"/>
                <a:gd name="T105" fmla="*/ 347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0" h="413">
                  <a:moveTo>
                    <a:pt x="2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0" y="410"/>
                    <a:pt x="3" y="413"/>
                    <a:pt x="7" y="413"/>
                  </a:cubicBezTo>
                  <a:cubicBezTo>
                    <a:pt x="273" y="413"/>
                    <a:pt x="273" y="413"/>
                    <a:pt x="273" y="413"/>
                  </a:cubicBezTo>
                  <a:cubicBezTo>
                    <a:pt x="277" y="413"/>
                    <a:pt x="280" y="410"/>
                    <a:pt x="280" y="40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0" y="3"/>
                    <a:pt x="277" y="0"/>
                    <a:pt x="273" y="0"/>
                  </a:cubicBezTo>
                  <a:close/>
                  <a:moveTo>
                    <a:pt x="266" y="398"/>
                  </a:moveTo>
                  <a:cubicBezTo>
                    <a:pt x="14" y="398"/>
                    <a:pt x="14" y="398"/>
                    <a:pt x="14" y="398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66" y="14"/>
                    <a:pt x="266" y="14"/>
                    <a:pt x="266" y="14"/>
                  </a:cubicBezTo>
                  <a:lnTo>
                    <a:pt x="266" y="398"/>
                  </a:lnTo>
                  <a:close/>
                  <a:moveTo>
                    <a:pt x="108" y="81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87" y="81"/>
                    <a:pt x="198" y="70"/>
                    <a:pt x="198" y="57"/>
                  </a:cubicBezTo>
                  <a:cubicBezTo>
                    <a:pt x="198" y="44"/>
                    <a:pt x="187" y="33"/>
                    <a:pt x="174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95" y="33"/>
                    <a:pt x="84" y="44"/>
                    <a:pt x="84" y="57"/>
                  </a:cubicBezTo>
                  <a:cubicBezTo>
                    <a:pt x="84" y="70"/>
                    <a:pt x="95" y="81"/>
                    <a:pt x="108" y="81"/>
                  </a:cubicBezTo>
                  <a:close/>
                  <a:moveTo>
                    <a:pt x="108" y="48"/>
                  </a:moveTo>
                  <a:cubicBezTo>
                    <a:pt x="174" y="48"/>
                    <a:pt x="174" y="48"/>
                    <a:pt x="174" y="48"/>
                  </a:cubicBezTo>
                  <a:cubicBezTo>
                    <a:pt x="179" y="48"/>
                    <a:pt x="184" y="52"/>
                    <a:pt x="184" y="57"/>
                  </a:cubicBezTo>
                  <a:cubicBezTo>
                    <a:pt x="184" y="62"/>
                    <a:pt x="179" y="66"/>
                    <a:pt x="174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3" y="66"/>
                    <a:pt x="99" y="62"/>
                    <a:pt x="99" y="57"/>
                  </a:cubicBezTo>
                  <a:cubicBezTo>
                    <a:pt x="99" y="52"/>
                    <a:pt x="103" y="48"/>
                    <a:pt x="108" y="48"/>
                  </a:cubicBezTo>
                  <a:close/>
                  <a:moveTo>
                    <a:pt x="140" y="207"/>
                  </a:moveTo>
                  <a:cubicBezTo>
                    <a:pt x="73" y="207"/>
                    <a:pt x="73" y="207"/>
                    <a:pt x="73" y="207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140" y="140"/>
                    <a:pt x="140" y="140"/>
                    <a:pt x="140" y="140"/>
                  </a:cubicBezTo>
                  <a:lnTo>
                    <a:pt x="140" y="207"/>
                  </a:lnTo>
                  <a:close/>
                  <a:moveTo>
                    <a:pt x="206" y="280"/>
                  </a:moveTo>
                  <a:cubicBezTo>
                    <a:pt x="74" y="280"/>
                    <a:pt x="74" y="280"/>
                    <a:pt x="74" y="280"/>
                  </a:cubicBezTo>
                  <a:cubicBezTo>
                    <a:pt x="74" y="266"/>
                    <a:pt x="74" y="266"/>
                    <a:pt x="74" y="266"/>
                  </a:cubicBezTo>
                  <a:cubicBezTo>
                    <a:pt x="206" y="266"/>
                    <a:pt x="206" y="266"/>
                    <a:pt x="206" y="266"/>
                  </a:cubicBezTo>
                  <a:lnTo>
                    <a:pt x="206" y="280"/>
                  </a:lnTo>
                  <a:close/>
                  <a:moveTo>
                    <a:pt x="75" y="232"/>
                  </a:moveTo>
                  <a:cubicBezTo>
                    <a:pt x="207" y="232"/>
                    <a:pt x="207" y="232"/>
                    <a:pt x="207" y="232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75" y="247"/>
                    <a:pt x="75" y="247"/>
                    <a:pt x="75" y="247"/>
                  </a:cubicBezTo>
                  <a:lnTo>
                    <a:pt x="75" y="232"/>
                  </a:lnTo>
                  <a:close/>
                  <a:moveTo>
                    <a:pt x="74" y="313"/>
                  </a:moveTo>
                  <a:cubicBezTo>
                    <a:pt x="74" y="299"/>
                    <a:pt x="74" y="299"/>
                    <a:pt x="74" y="299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6" y="313"/>
                    <a:pt x="206" y="313"/>
                    <a:pt x="206" y="313"/>
                  </a:cubicBezTo>
                  <a:lnTo>
                    <a:pt x="74" y="313"/>
                  </a:lnTo>
                  <a:close/>
                  <a:moveTo>
                    <a:pt x="206" y="347"/>
                  </a:moveTo>
                  <a:cubicBezTo>
                    <a:pt x="73" y="347"/>
                    <a:pt x="73" y="347"/>
                    <a:pt x="73" y="347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206" y="332"/>
                    <a:pt x="206" y="332"/>
                    <a:pt x="206" y="332"/>
                  </a:cubicBezTo>
                  <a:lnTo>
                    <a:pt x="206" y="34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69829" y="3343275"/>
            <a:ext cx="608648" cy="811530"/>
            <a:chOff x="5558278" y="3474720"/>
            <a:chExt cx="811530" cy="811530"/>
          </a:xfrm>
        </p:grpSpPr>
        <p:sp>
          <p:nvSpPr>
            <p:cNvPr id="61" name="椭圆 60"/>
            <p:cNvSpPr/>
            <p:nvPr/>
          </p:nvSpPr>
          <p:spPr>
            <a:xfrm>
              <a:off x="5558278" y="347472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Freeform 77"/>
            <p:cNvSpPr>
              <a:spLocks noEditPoints="1"/>
            </p:cNvSpPr>
            <p:nvPr/>
          </p:nvSpPr>
          <p:spPr bwMode="auto">
            <a:xfrm>
              <a:off x="5681591" y="3686731"/>
              <a:ext cx="564904" cy="387509"/>
            </a:xfrm>
            <a:custGeom>
              <a:avLst/>
              <a:gdLst>
                <a:gd name="T0" fmla="*/ 340 w 413"/>
                <a:gd name="T1" fmla="*/ 283 h 283"/>
                <a:gd name="T2" fmla="*/ 73 w 413"/>
                <a:gd name="T3" fmla="*/ 283 h 283"/>
                <a:gd name="T4" fmla="*/ 72 w 413"/>
                <a:gd name="T5" fmla="*/ 283 h 283"/>
                <a:gd name="T6" fmla="*/ 0 w 413"/>
                <a:gd name="T7" fmla="*/ 209 h 283"/>
                <a:gd name="T8" fmla="*/ 70 w 413"/>
                <a:gd name="T9" fmla="*/ 135 h 283"/>
                <a:gd name="T10" fmla="*/ 66 w 413"/>
                <a:gd name="T11" fmla="*/ 107 h 283"/>
                <a:gd name="T12" fmla="*/ 173 w 413"/>
                <a:gd name="T13" fmla="*/ 0 h 283"/>
                <a:gd name="T14" fmla="*/ 273 w 413"/>
                <a:gd name="T15" fmla="*/ 69 h 283"/>
                <a:gd name="T16" fmla="*/ 273 w 413"/>
                <a:gd name="T17" fmla="*/ 69 h 283"/>
                <a:gd name="T18" fmla="*/ 346 w 413"/>
                <a:gd name="T19" fmla="*/ 135 h 283"/>
                <a:gd name="T20" fmla="*/ 413 w 413"/>
                <a:gd name="T21" fmla="*/ 209 h 283"/>
                <a:gd name="T22" fmla="*/ 341 w 413"/>
                <a:gd name="T23" fmla="*/ 283 h 283"/>
                <a:gd name="T24" fmla="*/ 340 w 413"/>
                <a:gd name="T25" fmla="*/ 283 h 283"/>
                <a:gd name="T26" fmla="*/ 73 w 413"/>
                <a:gd name="T27" fmla="*/ 268 h 283"/>
                <a:gd name="T28" fmla="*/ 339 w 413"/>
                <a:gd name="T29" fmla="*/ 268 h 283"/>
                <a:gd name="T30" fmla="*/ 340 w 413"/>
                <a:gd name="T31" fmla="*/ 268 h 283"/>
                <a:gd name="T32" fmla="*/ 398 w 413"/>
                <a:gd name="T33" fmla="*/ 209 h 283"/>
                <a:gd name="T34" fmla="*/ 339 w 413"/>
                <a:gd name="T35" fmla="*/ 150 h 283"/>
                <a:gd name="T36" fmla="*/ 332 w 413"/>
                <a:gd name="T37" fmla="*/ 142 h 283"/>
                <a:gd name="T38" fmla="*/ 273 w 413"/>
                <a:gd name="T39" fmla="*/ 83 h 283"/>
                <a:gd name="T40" fmla="*/ 268 w 413"/>
                <a:gd name="T41" fmla="*/ 84 h 283"/>
                <a:gd name="T42" fmla="*/ 261 w 413"/>
                <a:gd name="T43" fmla="*/ 79 h 283"/>
                <a:gd name="T44" fmla="*/ 173 w 413"/>
                <a:gd name="T45" fmla="*/ 15 h 283"/>
                <a:gd name="T46" fmla="*/ 81 w 413"/>
                <a:gd name="T47" fmla="*/ 107 h 283"/>
                <a:gd name="T48" fmla="*/ 87 w 413"/>
                <a:gd name="T49" fmla="*/ 140 h 283"/>
                <a:gd name="T50" fmla="*/ 86 w 413"/>
                <a:gd name="T51" fmla="*/ 147 h 283"/>
                <a:gd name="T52" fmla="*/ 79 w 413"/>
                <a:gd name="T53" fmla="*/ 150 h 283"/>
                <a:gd name="T54" fmla="*/ 73 w 413"/>
                <a:gd name="T55" fmla="*/ 150 h 283"/>
                <a:gd name="T56" fmla="*/ 14 w 413"/>
                <a:gd name="T57" fmla="*/ 209 h 283"/>
                <a:gd name="T58" fmla="*/ 73 w 413"/>
                <a:gd name="T59" fmla="*/ 268 h 283"/>
                <a:gd name="T60" fmla="*/ 73 w 413"/>
                <a:gd name="T61" fmla="*/ 26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3" h="283">
                  <a:moveTo>
                    <a:pt x="340" y="283"/>
                  </a:moveTo>
                  <a:cubicBezTo>
                    <a:pt x="73" y="283"/>
                    <a:pt x="73" y="283"/>
                    <a:pt x="73" y="283"/>
                  </a:cubicBezTo>
                  <a:cubicBezTo>
                    <a:pt x="73" y="283"/>
                    <a:pt x="72" y="283"/>
                    <a:pt x="72" y="283"/>
                  </a:cubicBezTo>
                  <a:cubicBezTo>
                    <a:pt x="32" y="282"/>
                    <a:pt x="0" y="249"/>
                    <a:pt x="0" y="209"/>
                  </a:cubicBezTo>
                  <a:cubicBezTo>
                    <a:pt x="0" y="169"/>
                    <a:pt x="31" y="137"/>
                    <a:pt x="70" y="135"/>
                  </a:cubicBezTo>
                  <a:cubicBezTo>
                    <a:pt x="67" y="126"/>
                    <a:pt x="66" y="117"/>
                    <a:pt x="66" y="107"/>
                  </a:cubicBezTo>
                  <a:cubicBezTo>
                    <a:pt x="66" y="48"/>
                    <a:pt x="114" y="0"/>
                    <a:pt x="173" y="0"/>
                  </a:cubicBezTo>
                  <a:cubicBezTo>
                    <a:pt x="217" y="0"/>
                    <a:pt x="257" y="27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311" y="69"/>
                    <a:pt x="343" y="98"/>
                    <a:pt x="346" y="135"/>
                  </a:cubicBezTo>
                  <a:cubicBezTo>
                    <a:pt x="384" y="139"/>
                    <a:pt x="413" y="171"/>
                    <a:pt x="413" y="209"/>
                  </a:cubicBezTo>
                  <a:cubicBezTo>
                    <a:pt x="413" y="249"/>
                    <a:pt x="381" y="282"/>
                    <a:pt x="341" y="283"/>
                  </a:cubicBezTo>
                  <a:cubicBezTo>
                    <a:pt x="340" y="283"/>
                    <a:pt x="340" y="283"/>
                    <a:pt x="340" y="283"/>
                  </a:cubicBezTo>
                  <a:close/>
                  <a:moveTo>
                    <a:pt x="73" y="268"/>
                  </a:moveTo>
                  <a:cubicBezTo>
                    <a:pt x="339" y="268"/>
                    <a:pt x="339" y="268"/>
                    <a:pt x="339" y="268"/>
                  </a:cubicBezTo>
                  <a:cubicBezTo>
                    <a:pt x="339" y="268"/>
                    <a:pt x="340" y="268"/>
                    <a:pt x="340" y="268"/>
                  </a:cubicBezTo>
                  <a:cubicBezTo>
                    <a:pt x="372" y="268"/>
                    <a:pt x="398" y="241"/>
                    <a:pt x="398" y="209"/>
                  </a:cubicBezTo>
                  <a:cubicBezTo>
                    <a:pt x="398" y="176"/>
                    <a:pt x="372" y="150"/>
                    <a:pt x="339" y="150"/>
                  </a:cubicBezTo>
                  <a:cubicBezTo>
                    <a:pt x="335" y="150"/>
                    <a:pt x="332" y="146"/>
                    <a:pt x="332" y="142"/>
                  </a:cubicBezTo>
                  <a:cubicBezTo>
                    <a:pt x="332" y="110"/>
                    <a:pt x="305" y="83"/>
                    <a:pt x="273" y="83"/>
                  </a:cubicBezTo>
                  <a:cubicBezTo>
                    <a:pt x="271" y="83"/>
                    <a:pt x="270" y="83"/>
                    <a:pt x="268" y="84"/>
                  </a:cubicBezTo>
                  <a:cubicBezTo>
                    <a:pt x="265" y="84"/>
                    <a:pt x="262" y="82"/>
                    <a:pt x="261" y="79"/>
                  </a:cubicBezTo>
                  <a:cubicBezTo>
                    <a:pt x="248" y="40"/>
                    <a:pt x="213" y="15"/>
                    <a:pt x="173" y="15"/>
                  </a:cubicBezTo>
                  <a:cubicBezTo>
                    <a:pt x="122" y="15"/>
                    <a:pt x="81" y="56"/>
                    <a:pt x="81" y="107"/>
                  </a:cubicBezTo>
                  <a:cubicBezTo>
                    <a:pt x="81" y="118"/>
                    <a:pt x="83" y="129"/>
                    <a:pt x="87" y="140"/>
                  </a:cubicBezTo>
                  <a:cubicBezTo>
                    <a:pt x="88" y="142"/>
                    <a:pt x="87" y="145"/>
                    <a:pt x="86" y="147"/>
                  </a:cubicBezTo>
                  <a:cubicBezTo>
                    <a:pt x="84" y="149"/>
                    <a:pt x="82" y="150"/>
                    <a:pt x="79" y="150"/>
                  </a:cubicBezTo>
                  <a:cubicBezTo>
                    <a:pt x="77" y="150"/>
                    <a:pt x="75" y="150"/>
                    <a:pt x="73" y="150"/>
                  </a:cubicBezTo>
                  <a:cubicBezTo>
                    <a:pt x="41" y="150"/>
                    <a:pt x="14" y="176"/>
                    <a:pt x="14" y="209"/>
                  </a:cubicBezTo>
                  <a:cubicBezTo>
                    <a:pt x="14" y="241"/>
                    <a:pt x="41" y="268"/>
                    <a:pt x="73" y="268"/>
                  </a:cubicBezTo>
                  <a:cubicBezTo>
                    <a:pt x="73" y="268"/>
                    <a:pt x="73" y="268"/>
                    <a:pt x="73" y="26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378461" y="4709160"/>
            <a:ext cx="608648" cy="811530"/>
            <a:chOff x="9410188" y="4572000"/>
            <a:chExt cx="811530" cy="811530"/>
          </a:xfrm>
        </p:grpSpPr>
        <p:sp>
          <p:nvSpPr>
            <p:cNvPr id="62" name="椭圆 61"/>
            <p:cNvSpPr/>
            <p:nvPr/>
          </p:nvSpPr>
          <p:spPr>
            <a:xfrm>
              <a:off x="9410188" y="4572000"/>
              <a:ext cx="811530" cy="811530"/>
            </a:xfrm>
            <a:prstGeom prst="ellipse">
              <a:avLst/>
            </a:prstGeom>
            <a:noFill/>
            <a:ln w="6350">
              <a:solidFill>
                <a:srgbClr val="3563A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Freeform 75"/>
            <p:cNvSpPr>
              <a:spLocks noEditPoints="1"/>
            </p:cNvSpPr>
            <p:nvPr/>
          </p:nvSpPr>
          <p:spPr bwMode="auto">
            <a:xfrm>
              <a:off x="9571033" y="4717103"/>
              <a:ext cx="489841" cy="521324"/>
            </a:xfrm>
            <a:custGeom>
              <a:avLst/>
              <a:gdLst>
                <a:gd name="T0" fmla="*/ 145 w 413"/>
                <a:gd name="T1" fmla="*/ 290 h 440"/>
                <a:gd name="T2" fmla="*/ 104 w 413"/>
                <a:gd name="T3" fmla="*/ 330 h 440"/>
                <a:gd name="T4" fmla="*/ 145 w 413"/>
                <a:gd name="T5" fmla="*/ 371 h 440"/>
                <a:gd name="T6" fmla="*/ 185 w 413"/>
                <a:gd name="T7" fmla="*/ 330 h 440"/>
                <a:gd name="T8" fmla="*/ 145 w 413"/>
                <a:gd name="T9" fmla="*/ 290 h 440"/>
                <a:gd name="T10" fmla="*/ 145 w 413"/>
                <a:gd name="T11" fmla="*/ 356 h 440"/>
                <a:gd name="T12" fmla="*/ 119 w 413"/>
                <a:gd name="T13" fmla="*/ 330 h 440"/>
                <a:gd name="T14" fmla="*/ 145 w 413"/>
                <a:gd name="T15" fmla="*/ 305 h 440"/>
                <a:gd name="T16" fmla="*/ 171 w 413"/>
                <a:gd name="T17" fmla="*/ 330 h 440"/>
                <a:gd name="T18" fmla="*/ 145 w 413"/>
                <a:gd name="T19" fmla="*/ 356 h 440"/>
                <a:gd name="T20" fmla="*/ 222 w 413"/>
                <a:gd name="T21" fmla="*/ 358 h 440"/>
                <a:gd name="T22" fmla="*/ 182 w 413"/>
                <a:gd name="T23" fmla="*/ 399 h 440"/>
                <a:gd name="T24" fmla="*/ 222 w 413"/>
                <a:gd name="T25" fmla="*/ 440 h 440"/>
                <a:gd name="T26" fmla="*/ 263 w 413"/>
                <a:gd name="T27" fmla="*/ 399 h 440"/>
                <a:gd name="T28" fmla="*/ 222 w 413"/>
                <a:gd name="T29" fmla="*/ 358 h 440"/>
                <a:gd name="T30" fmla="*/ 222 w 413"/>
                <a:gd name="T31" fmla="*/ 425 h 440"/>
                <a:gd name="T32" fmla="*/ 197 w 413"/>
                <a:gd name="T33" fmla="*/ 399 h 440"/>
                <a:gd name="T34" fmla="*/ 222 w 413"/>
                <a:gd name="T35" fmla="*/ 373 h 440"/>
                <a:gd name="T36" fmla="*/ 248 w 413"/>
                <a:gd name="T37" fmla="*/ 399 h 440"/>
                <a:gd name="T38" fmla="*/ 222 w 413"/>
                <a:gd name="T39" fmla="*/ 425 h 440"/>
                <a:gd name="T40" fmla="*/ 339 w 413"/>
                <a:gd name="T41" fmla="*/ 0 h 440"/>
                <a:gd name="T42" fmla="*/ 74 w 413"/>
                <a:gd name="T43" fmla="*/ 0 h 440"/>
                <a:gd name="T44" fmla="*/ 0 w 413"/>
                <a:gd name="T45" fmla="*/ 74 h 440"/>
                <a:gd name="T46" fmla="*/ 0 w 413"/>
                <a:gd name="T47" fmla="*/ 204 h 440"/>
                <a:gd name="T48" fmla="*/ 74 w 413"/>
                <a:gd name="T49" fmla="*/ 278 h 440"/>
                <a:gd name="T50" fmla="*/ 339 w 413"/>
                <a:gd name="T51" fmla="*/ 278 h 440"/>
                <a:gd name="T52" fmla="*/ 413 w 413"/>
                <a:gd name="T53" fmla="*/ 204 h 440"/>
                <a:gd name="T54" fmla="*/ 413 w 413"/>
                <a:gd name="T55" fmla="*/ 74 h 440"/>
                <a:gd name="T56" fmla="*/ 339 w 413"/>
                <a:gd name="T57" fmla="*/ 0 h 440"/>
                <a:gd name="T58" fmla="*/ 398 w 413"/>
                <a:gd name="T59" fmla="*/ 204 h 440"/>
                <a:gd name="T60" fmla="*/ 339 w 413"/>
                <a:gd name="T61" fmla="*/ 263 h 440"/>
                <a:gd name="T62" fmla="*/ 74 w 413"/>
                <a:gd name="T63" fmla="*/ 263 h 440"/>
                <a:gd name="T64" fmla="*/ 14 w 413"/>
                <a:gd name="T65" fmla="*/ 204 h 440"/>
                <a:gd name="T66" fmla="*/ 14 w 413"/>
                <a:gd name="T67" fmla="*/ 74 h 440"/>
                <a:gd name="T68" fmla="*/ 74 w 413"/>
                <a:gd name="T69" fmla="*/ 15 h 440"/>
                <a:gd name="T70" fmla="*/ 339 w 413"/>
                <a:gd name="T71" fmla="*/ 15 h 440"/>
                <a:gd name="T72" fmla="*/ 398 w 413"/>
                <a:gd name="T73" fmla="*/ 74 h 440"/>
                <a:gd name="T74" fmla="*/ 398 w 413"/>
                <a:gd name="T75" fmla="*/ 204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3" h="440">
                  <a:moveTo>
                    <a:pt x="145" y="290"/>
                  </a:moveTo>
                  <a:cubicBezTo>
                    <a:pt x="122" y="290"/>
                    <a:pt x="104" y="308"/>
                    <a:pt x="104" y="330"/>
                  </a:cubicBezTo>
                  <a:cubicBezTo>
                    <a:pt x="104" y="353"/>
                    <a:pt x="122" y="371"/>
                    <a:pt x="145" y="371"/>
                  </a:cubicBezTo>
                  <a:cubicBezTo>
                    <a:pt x="167" y="371"/>
                    <a:pt x="185" y="353"/>
                    <a:pt x="185" y="330"/>
                  </a:cubicBezTo>
                  <a:cubicBezTo>
                    <a:pt x="185" y="308"/>
                    <a:pt x="167" y="290"/>
                    <a:pt x="145" y="290"/>
                  </a:cubicBezTo>
                  <a:close/>
                  <a:moveTo>
                    <a:pt x="145" y="356"/>
                  </a:moveTo>
                  <a:cubicBezTo>
                    <a:pt x="131" y="356"/>
                    <a:pt x="119" y="345"/>
                    <a:pt x="119" y="330"/>
                  </a:cubicBezTo>
                  <a:cubicBezTo>
                    <a:pt x="119" y="316"/>
                    <a:pt x="131" y="305"/>
                    <a:pt x="145" y="305"/>
                  </a:cubicBezTo>
                  <a:cubicBezTo>
                    <a:pt x="159" y="305"/>
                    <a:pt x="171" y="316"/>
                    <a:pt x="171" y="330"/>
                  </a:cubicBezTo>
                  <a:cubicBezTo>
                    <a:pt x="171" y="345"/>
                    <a:pt x="159" y="356"/>
                    <a:pt x="145" y="356"/>
                  </a:cubicBezTo>
                  <a:close/>
                  <a:moveTo>
                    <a:pt x="222" y="358"/>
                  </a:moveTo>
                  <a:cubicBezTo>
                    <a:pt x="200" y="358"/>
                    <a:pt x="182" y="377"/>
                    <a:pt x="182" y="399"/>
                  </a:cubicBezTo>
                  <a:cubicBezTo>
                    <a:pt x="182" y="421"/>
                    <a:pt x="200" y="440"/>
                    <a:pt x="222" y="440"/>
                  </a:cubicBezTo>
                  <a:cubicBezTo>
                    <a:pt x="245" y="440"/>
                    <a:pt x="263" y="421"/>
                    <a:pt x="263" y="399"/>
                  </a:cubicBezTo>
                  <a:cubicBezTo>
                    <a:pt x="263" y="377"/>
                    <a:pt x="245" y="358"/>
                    <a:pt x="222" y="358"/>
                  </a:cubicBezTo>
                  <a:close/>
                  <a:moveTo>
                    <a:pt x="222" y="425"/>
                  </a:moveTo>
                  <a:cubicBezTo>
                    <a:pt x="208" y="425"/>
                    <a:pt x="197" y="413"/>
                    <a:pt x="197" y="399"/>
                  </a:cubicBezTo>
                  <a:cubicBezTo>
                    <a:pt x="197" y="385"/>
                    <a:pt x="208" y="373"/>
                    <a:pt x="222" y="373"/>
                  </a:cubicBezTo>
                  <a:cubicBezTo>
                    <a:pt x="237" y="373"/>
                    <a:pt x="248" y="385"/>
                    <a:pt x="248" y="399"/>
                  </a:cubicBezTo>
                  <a:cubicBezTo>
                    <a:pt x="248" y="413"/>
                    <a:pt x="237" y="425"/>
                    <a:pt x="222" y="425"/>
                  </a:cubicBezTo>
                  <a:close/>
                  <a:moveTo>
                    <a:pt x="339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3" y="0"/>
                    <a:pt x="0" y="33"/>
                    <a:pt x="0" y="7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45"/>
                    <a:pt x="33" y="278"/>
                    <a:pt x="74" y="278"/>
                  </a:cubicBezTo>
                  <a:cubicBezTo>
                    <a:pt x="339" y="278"/>
                    <a:pt x="339" y="278"/>
                    <a:pt x="339" y="278"/>
                  </a:cubicBezTo>
                  <a:cubicBezTo>
                    <a:pt x="380" y="278"/>
                    <a:pt x="413" y="245"/>
                    <a:pt x="413" y="204"/>
                  </a:cubicBezTo>
                  <a:cubicBezTo>
                    <a:pt x="413" y="74"/>
                    <a:pt x="413" y="74"/>
                    <a:pt x="413" y="74"/>
                  </a:cubicBezTo>
                  <a:cubicBezTo>
                    <a:pt x="413" y="33"/>
                    <a:pt x="380" y="0"/>
                    <a:pt x="339" y="0"/>
                  </a:cubicBezTo>
                  <a:close/>
                  <a:moveTo>
                    <a:pt x="398" y="204"/>
                  </a:moveTo>
                  <a:cubicBezTo>
                    <a:pt x="398" y="237"/>
                    <a:pt x="372" y="263"/>
                    <a:pt x="339" y="263"/>
                  </a:cubicBezTo>
                  <a:cubicBezTo>
                    <a:pt x="74" y="263"/>
                    <a:pt x="74" y="263"/>
                    <a:pt x="74" y="263"/>
                  </a:cubicBezTo>
                  <a:cubicBezTo>
                    <a:pt x="41" y="263"/>
                    <a:pt x="14" y="237"/>
                    <a:pt x="14" y="20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41"/>
                    <a:pt x="41" y="15"/>
                    <a:pt x="74" y="15"/>
                  </a:cubicBezTo>
                  <a:cubicBezTo>
                    <a:pt x="339" y="15"/>
                    <a:pt x="339" y="15"/>
                    <a:pt x="339" y="15"/>
                  </a:cubicBezTo>
                  <a:cubicBezTo>
                    <a:pt x="372" y="15"/>
                    <a:pt x="398" y="41"/>
                    <a:pt x="398" y="74"/>
                  </a:cubicBezTo>
                  <a:lnTo>
                    <a:pt x="398" y="20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pPr defTabSz="685487"/>
              <a:endParaRPr lang="en-US" sz="1400">
                <a:solidFill>
                  <a:srgbClr val="FFFFFF"/>
                </a:solidFill>
                <a:latin typeface="Segoe UI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578417" y="2387525"/>
            <a:ext cx="2426018" cy="955751"/>
            <a:chOff x="3677392" y="2605986"/>
            <a:chExt cx="6289568" cy="924356"/>
          </a:xfrm>
        </p:grpSpPr>
        <p:cxnSp>
          <p:nvCxnSpPr>
            <p:cNvPr id="74" name="直接连接符 73"/>
            <p:cNvCxnSpPr/>
            <p:nvPr/>
          </p:nvCxnSpPr>
          <p:spPr>
            <a:xfrm>
              <a:off x="3677392" y="2605986"/>
              <a:ext cx="6289568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箭头连接符 75"/>
            <p:cNvCxnSpPr/>
            <p:nvPr/>
          </p:nvCxnSpPr>
          <p:spPr>
            <a:xfrm>
              <a:off x="9966960" y="2605986"/>
              <a:ext cx="0" cy="92435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组合 81"/>
          <p:cNvGrpSpPr/>
          <p:nvPr/>
        </p:nvGrpSpPr>
        <p:grpSpPr>
          <a:xfrm>
            <a:off x="5278477" y="3749042"/>
            <a:ext cx="2426018" cy="955751"/>
            <a:chOff x="3677392" y="2605986"/>
            <a:chExt cx="6289568" cy="924356"/>
          </a:xfrm>
        </p:grpSpPr>
        <p:cxnSp>
          <p:nvCxnSpPr>
            <p:cNvPr id="83" name="直接连接符 82"/>
            <p:cNvCxnSpPr/>
            <p:nvPr/>
          </p:nvCxnSpPr>
          <p:spPr>
            <a:xfrm>
              <a:off x="3677392" y="2605986"/>
              <a:ext cx="6289568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箭头连接符 83"/>
            <p:cNvCxnSpPr/>
            <p:nvPr/>
          </p:nvCxnSpPr>
          <p:spPr>
            <a:xfrm>
              <a:off x="9966960" y="2605986"/>
              <a:ext cx="0" cy="924356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文本框 77"/>
          <p:cNvSpPr txBox="1"/>
          <p:nvPr/>
        </p:nvSpPr>
        <p:spPr>
          <a:xfrm>
            <a:off x="2557459" y="1939432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3563A8"/>
                </a:solidFill>
              </a:rPr>
              <a:t>01</a:t>
            </a:r>
            <a:endParaRPr lang="zh-CN" altLang="en-US" sz="2400" dirty="0">
              <a:solidFill>
                <a:srgbClr val="3563A8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2888223" y="2000985"/>
            <a:ext cx="2181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3563A8"/>
                </a:solidFill>
              </a:rPr>
              <a:t>Related Materials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586990" y="2426350"/>
            <a:ext cx="22437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MoblityFIrst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: A Robust and Trustworthy Mobility-Centric Architecture for the Future Internet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5282319" y="328384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3563A8"/>
                </a:solidFill>
              </a:rPr>
              <a:t>02</a:t>
            </a:r>
            <a:endParaRPr lang="zh-CN" altLang="en-US" sz="2400" dirty="0">
              <a:solidFill>
                <a:srgbClr val="3563A8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5613083" y="3345393"/>
            <a:ext cx="2181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3563A8"/>
                </a:solidFill>
              </a:rPr>
              <a:t>Orbit MF Exercise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989583" y="4628007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3563A8"/>
                </a:solidFill>
              </a:rPr>
              <a:t>03</a:t>
            </a:r>
            <a:endParaRPr lang="zh-CN" altLang="en-US" sz="2400" dirty="0">
              <a:solidFill>
                <a:srgbClr val="3563A8"/>
              </a:solidFill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320348" y="4689560"/>
            <a:ext cx="2181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3563A8"/>
                </a:solidFill>
              </a:rPr>
              <a:t>MF API</a:t>
            </a:r>
            <a:endParaRPr lang="zh-CN" altLang="en-US" sz="1600" b="1" dirty="0">
              <a:solidFill>
                <a:srgbClr val="3563A8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5089568" y="1987341"/>
            <a:ext cx="2012867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480307" y="3980815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 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428418" y="3942795"/>
            <a:ext cx="18966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400" dirty="0" err="1"/>
              <a:t>MobilityFirst</a:t>
            </a:r>
            <a:r>
              <a:rPr kumimoji="1" lang="en-US" altLang="zh-CN" sz="1400" dirty="0"/>
              <a:t> Network </a:t>
            </a:r>
          </a:p>
          <a:p>
            <a:r>
              <a:rPr kumimoji="1" lang="en-US" altLang="zh-CN" sz="1400" dirty="0"/>
              <a:t>Ping Test</a:t>
            </a:r>
            <a:endParaRPr kumimoji="1" lang="zh-CN" altLang="en-US" sz="1400" dirty="0"/>
          </a:p>
        </p:txBody>
      </p:sp>
      <p:grpSp>
        <p:nvGrpSpPr>
          <p:cNvPr id="33" name="组合 32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5377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"/>
      </a:majorFont>
      <a:minorFont>
        <a:latin typeface="Arial Unicode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526</Words>
  <Application>Microsoft Office PowerPoint</Application>
  <PresentationFormat>宽屏</PresentationFormat>
  <Paragraphs>140</Paragraphs>
  <Slides>17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Arial Unicode MS</vt:lpstr>
      <vt:lpstr>华文细黑</vt:lpstr>
      <vt:lpstr>宋体</vt:lpstr>
      <vt:lpstr>汉仪细等线简</vt:lpstr>
      <vt:lpstr>Arial</vt:lpstr>
      <vt:lpstr>Calibri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Zihong Zheng</cp:lastModifiedBy>
  <cp:revision>112</cp:revision>
  <dcterms:created xsi:type="dcterms:W3CDTF">2014-10-17T09:09:05Z</dcterms:created>
  <dcterms:modified xsi:type="dcterms:W3CDTF">2015-06-04T17:33:40Z</dcterms:modified>
</cp:coreProperties>
</file>