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92" r:id="rId2"/>
    <p:sldId id="293" r:id="rId3"/>
    <p:sldId id="294" r:id="rId4"/>
    <p:sldId id="307" r:id="rId5"/>
    <p:sldId id="302" r:id="rId6"/>
    <p:sldId id="303" r:id="rId7"/>
    <p:sldId id="304" r:id="rId8"/>
    <p:sldId id="305" r:id="rId9"/>
    <p:sldId id="306" r:id="rId10"/>
    <p:sldId id="308" r:id="rId11"/>
    <p:sldId id="295" r:id="rId12"/>
    <p:sldId id="298" r:id="rId13"/>
    <p:sldId id="301" r:id="rId14"/>
    <p:sldId id="296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63A8"/>
    <a:srgbClr val="FE4D66"/>
    <a:srgbClr val="3C6EAA"/>
    <a:srgbClr val="FE829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98" d="100"/>
          <a:sy n="98" d="100"/>
        </p:scale>
        <p:origin x="22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  <a:pPr/>
              <a:t>2015/6/18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302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679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835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905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5917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860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275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999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38C-BFF6-44EE-AD8D-5776E64BEE18}" type="datetime1">
              <a:rPr lang="zh-CN" altLang="en-US" smtClean="0"/>
              <a:pPr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76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  <a:pPr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08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  <a:pPr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194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1022-6ACA-4F55-B3A0-0BD25C3254E5}" type="datetime1">
              <a:rPr lang="zh-CN" altLang="en-US" smtClean="0"/>
              <a:pPr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828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  <a:pPr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306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  <a:pPr/>
              <a:t>2015/6/18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790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  <a:pPr/>
              <a:t>2015/6/18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63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  <a:pPr/>
              <a:t>2015/6/18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80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364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  <a:pPr/>
              <a:t>2015/6/18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489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  <a:pPr/>
              <a:t>2015/6/18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10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  <a:pPr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494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510178" y="-954668"/>
            <a:ext cx="3559556" cy="3542489"/>
            <a:chOff x="5588764" y="391169"/>
            <a:chExt cx="2614564" cy="2602028"/>
          </a:xfrm>
        </p:grpSpPr>
        <p:sp>
          <p:nvSpPr>
            <p:cNvPr id="64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755653" y="2926637"/>
            <a:ext cx="66148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3200" dirty="0"/>
              <a:t>Real-Time Cyber Physical Systems Application on </a:t>
            </a:r>
            <a:r>
              <a:rPr lang="en-US" altLang="zh-CN" sz="3200" dirty="0" err="1"/>
              <a:t>MobilityFirst</a:t>
            </a:r>
            <a:endParaRPr lang="zh-CN" altLang="en-US" sz="32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2111133" y="4522610"/>
            <a:ext cx="6466114" cy="0"/>
          </a:xfrm>
          <a:prstGeom prst="line">
            <a:avLst/>
          </a:prstGeom>
          <a:ln w="6350">
            <a:solidFill>
              <a:srgbClr val="3563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 rot="619297">
            <a:off x="-2791803" y="-2588620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51" name="组合 50"/>
          <p:cNvGrpSpPr/>
          <p:nvPr/>
        </p:nvGrpSpPr>
        <p:grpSpPr>
          <a:xfrm rot="619297">
            <a:off x="8617458" y="3407412"/>
            <a:ext cx="6484691" cy="6452906"/>
            <a:chOff x="6940262" y="3251983"/>
            <a:chExt cx="971550" cy="966788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71970" y="5254440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2755653" y="4496298"/>
            <a:ext cx="5817870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dirty="0" err="1" smtClean="0">
                <a:solidFill>
                  <a:srgbClr val="3563A8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Winlab</a:t>
            </a:r>
            <a:r>
              <a:rPr lang="en-US" altLang="zh-CN" sz="1600" dirty="0" smtClean="0">
                <a:solidFill>
                  <a:srgbClr val="3563A8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 Summer Internship 2015</a:t>
            </a:r>
            <a:endParaRPr lang="zh-CN" altLang="en-US" sz="16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698045" y="4918936"/>
            <a:ext cx="5817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dirty="0" err="1" smtClean="0">
                <a:solidFill>
                  <a:srgbClr val="3563A8"/>
                </a:solidFill>
              </a:rPr>
              <a:t>Karthikeyan</a:t>
            </a:r>
            <a:r>
              <a:rPr lang="en-US" altLang="zh-CN" sz="1600" dirty="0" smtClean="0">
                <a:solidFill>
                  <a:srgbClr val="3563A8"/>
                </a:solidFill>
              </a:rPr>
              <a:t> </a:t>
            </a:r>
            <a:r>
              <a:rPr lang="en-US" altLang="zh-CN" sz="1600" dirty="0" err="1">
                <a:solidFill>
                  <a:srgbClr val="3563A8"/>
                </a:solidFill>
              </a:rPr>
              <a:t>Ganesan</a:t>
            </a:r>
            <a:r>
              <a:rPr lang="en-US" altLang="zh-CN" sz="1600" dirty="0" smtClean="0">
                <a:solidFill>
                  <a:srgbClr val="3563A8"/>
                </a:solidFill>
              </a:rPr>
              <a:t>, </a:t>
            </a:r>
            <a:r>
              <a:rPr lang="en-US" altLang="zh-CN" sz="1600" dirty="0" err="1" smtClean="0">
                <a:solidFill>
                  <a:srgbClr val="3563A8"/>
                </a:solidFill>
              </a:rPr>
              <a:t>Wuyang</a:t>
            </a:r>
            <a:r>
              <a:rPr lang="en-US" altLang="zh-CN" sz="1600" dirty="0" smtClean="0">
                <a:solidFill>
                  <a:srgbClr val="3563A8"/>
                </a:solidFill>
              </a:rPr>
              <a:t> Zhang, Zihong Zheng</a:t>
            </a:r>
            <a:endParaRPr lang="zh-CN" altLang="en-US" sz="16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436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NEW WEBCAM ARRIVED!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7762134" y="2821222"/>
            <a:ext cx="3525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Transmit format: </a:t>
            </a:r>
            <a:r>
              <a:rPr lang="en-US" altLang="zh-CN" sz="2400" dirty="0" err="1" smtClean="0"/>
              <a:t>mjpeg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210145" y="3282887"/>
            <a:ext cx="2636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FPS</a:t>
            </a:r>
            <a:r>
              <a:rPr lang="en-US" altLang="zh-CN" sz="2400" b="1" dirty="0" smtClean="0">
                <a:solidFill>
                  <a:srgbClr val="3563A8"/>
                </a:solidFill>
              </a:rPr>
              <a:t>: </a:t>
            </a:r>
            <a:r>
              <a:rPr lang="en-US" altLang="zh-CN" sz="2400" dirty="0" smtClean="0"/>
              <a:t>10/seconds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762134" y="3744552"/>
            <a:ext cx="3525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Resolution: </a:t>
            </a:r>
            <a:endParaRPr lang="en-US" altLang="zh-CN" sz="2400" b="1" dirty="0" smtClean="0">
              <a:solidFill>
                <a:srgbClr val="3563A8"/>
              </a:solidFill>
            </a:endParaRPr>
          </a:p>
          <a:p>
            <a:pPr algn="ctr"/>
            <a:r>
              <a:rPr lang="en-US" altLang="zh-CN" sz="2400" dirty="0" smtClean="0"/>
              <a:t>&gt;=</a:t>
            </a:r>
            <a:r>
              <a:rPr lang="en-US" altLang="zh-CN" sz="2400" dirty="0" smtClean="0"/>
              <a:t>640*480</a:t>
            </a:r>
          </a:p>
          <a:p>
            <a:pPr algn="ctr"/>
            <a:r>
              <a:rPr lang="en-US" altLang="zh-CN" sz="2400" dirty="0" smtClean="0"/>
              <a:t>Up to 1080p(1920*1080)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762134" y="4944881"/>
            <a:ext cx="3525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Protocol: </a:t>
            </a:r>
            <a:r>
              <a:rPr lang="en-US" altLang="zh-CN" sz="2400" dirty="0" smtClean="0"/>
              <a:t>TCP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762134" y="1944058"/>
            <a:ext cx="3525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Camera Model: </a:t>
            </a:r>
            <a:r>
              <a:rPr lang="en-US" altLang="zh-CN" sz="2400" dirty="0"/>
              <a:t>Logitech HD C920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430" y="1895998"/>
            <a:ext cx="5546970" cy="3707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0600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CAMERA PART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982723" y="1456779"/>
            <a:ext cx="80635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Two Plans: </a:t>
            </a:r>
          </a:p>
          <a:p>
            <a:pPr marL="457200" indent="-457200" algn="ctr">
              <a:buAutoNum type="arabicPeriod"/>
            </a:pPr>
            <a:r>
              <a:rPr lang="en-US" altLang="zh-CN" sz="2400" dirty="0" smtClean="0"/>
              <a:t>Continue using MJPG-streamer </a:t>
            </a:r>
            <a:r>
              <a:rPr lang="en-US" altLang="zh-CN" sz="2400" dirty="0"/>
              <a:t>+ QT or </a:t>
            </a:r>
            <a:r>
              <a:rPr lang="en-US" altLang="zh-CN" sz="2400" dirty="0" smtClean="0"/>
              <a:t>GTK</a:t>
            </a:r>
            <a:endParaRPr lang="en-US" altLang="zh-CN" sz="2400" dirty="0"/>
          </a:p>
          <a:p>
            <a:pPr marL="457200" indent="-457200" algn="ctr">
              <a:buAutoNum type="arabicPeriod"/>
            </a:pPr>
            <a:r>
              <a:rPr lang="en-US" altLang="zh-CN" sz="2400" dirty="0" smtClean="0"/>
              <a:t>Switch to </a:t>
            </a:r>
            <a:r>
              <a:rPr lang="en-US" altLang="zh-CN" sz="2400" dirty="0"/>
              <a:t>use </a:t>
            </a:r>
            <a:r>
              <a:rPr lang="en-US" altLang="zh-CN" sz="2400" dirty="0" err="1" smtClean="0"/>
              <a:t>OpenCV</a:t>
            </a:r>
            <a:r>
              <a:rPr lang="en-US" altLang="zh-CN" sz="2400" dirty="0" smtClean="0"/>
              <a:t> library </a:t>
            </a:r>
            <a:r>
              <a:rPr lang="en-US" altLang="zh-CN" sz="2400" dirty="0"/>
              <a:t>directly to construct a basic version </a:t>
            </a:r>
            <a:r>
              <a:rPr lang="en-US" altLang="zh-CN" sz="2400" dirty="0" smtClean="0"/>
              <a:t>application</a:t>
            </a:r>
            <a:endParaRPr lang="en-US" altLang="zh-CN" sz="2400" dirty="0"/>
          </a:p>
        </p:txBody>
      </p:sp>
      <p:sp>
        <p:nvSpPr>
          <p:cNvPr id="20" name="文本框 19"/>
          <p:cNvSpPr txBox="1"/>
          <p:nvPr/>
        </p:nvSpPr>
        <p:spPr>
          <a:xfrm>
            <a:off x="1046023" y="3135583"/>
            <a:ext cx="99369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MJPG-streamer: </a:t>
            </a:r>
            <a:r>
              <a:rPr lang="en-US" altLang="zh-CN" sz="2000" dirty="0"/>
              <a:t>a command line application that copied JPG-frame from a single input plugin to multiple output </a:t>
            </a:r>
            <a:r>
              <a:rPr lang="en-US" altLang="zh-CN" sz="2000" dirty="0" smtClean="0"/>
              <a:t>plugin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42926" y="5215135"/>
            <a:ext cx="99369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3563A8"/>
                </a:solidFill>
              </a:rPr>
              <a:t>OpenCV</a:t>
            </a:r>
            <a:r>
              <a:rPr lang="en-US" altLang="zh-CN" sz="2400" b="1" dirty="0" smtClean="0">
                <a:solidFill>
                  <a:srgbClr val="3563A8"/>
                </a:solidFill>
              </a:rPr>
              <a:t>(Open Source Computer Vision): </a:t>
            </a:r>
            <a:r>
              <a:rPr lang="en-US" altLang="zh-CN" sz="2000" dirty="0" smtClean="0"/>
              <a:t>a library of programming functions mainly aimed at real-time computer vision</a:t>
            </a:r>
            <a:endParaRPr lang="zh-CN" altLang="en-US" sz="2000" b="1" dirty="0">
              <a:solidFill>
                <a:srgbClr val="3563A8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8340" y="3982751"/>
            <a:ext cx="1201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QT: </a:t>
            </a:r>
            <a:r>
              <a:rPr lang="en-US" altLang="zh-CN" sz="2000" dirty="0" smtClean="0"/>
              <a:t>framework mainly </a:t>
            </a:r>
            <a:r>
              <a:rPr lang="en-US" altLang="zh-CN" sz="2000" dirty="0"/>
              <a:t>for developing application software with graphical user </a:t>
            </a:r>
            <a:r>
              <a:rPr lang="en-US" altLang="zh-CN" sz="2000" dirty="0" smtClean="0"/>
              <a:t>interfaces</a:t>
            </a:r>
            <a:endParaRPr lang="zh-CN" altLang="en-US" sz="2000" b="1" dirty="0">
              <a:solidFill>
                <a:srgbClr val="3563A8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34166" y="4590191"/>
            <a:ext cx="10560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GTK: </a:t>
            </a:r>
            <a:r>
              <a:rPr lang="en-US" altLang="zh-CN" sz="2000" dirty="0" smtClean="0"/>
              <a:t>a cross-platform widget </a:t>
            </a:r>
            <a:r>
              <a:rPr lang="en-US" altLang="zh-CN" sz="2000" dirty="0"/>
              <a:t>toolkit for creating graphical user </a:t>
            </a:r>
            <a:r>
              <a:rPr lang="en-US" altLang="zh-CN" sz="2000" dirty="0" smtClean="0"/>
              <a:t>interfaces</a:t>
            </a:r>
            <a:endParaRPr lang="zh-CN" altLang="en-US" sz="2000" b="1" dirty="0">
              <a:solidFill>
                <a:srgbClr val="3563A8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1970232" y="2124426"/>
            <a:ext cx="8247521" cy="938269"/>
          </a:xfrm>
          <a:prstGeom prst="ellipse">
            <a:avLst/>
          </a:prstGeom>
          <a:noFill/>
          <a:ln w="285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5521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DEMO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7806556" y="2082578"/>
            <a:ext cx="36720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It is just a local version. The whole application is still developing, especially the Displaying and the Application Protocol part.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75" y="1465579"/>
            <a:ext cx="6587228" cy="5144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769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066086" y="822669"/>
            <a:ext cx="5698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Next </a:t>
            </a:r>
            <a:r>
              <a:rPr lang="en-US" altLang="zh-CN" sz="2400" b="1" dirty="0">
                <a:solidFill>
                  <a:srgbClr val="3563A8"/>
                </a:solidFill>
              </a:rPr>
              <a:t>Week Plan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055863" y="1449609"/>
            <a:ext cx="2012867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4" name="椭圆 23"/>
          <p:cNvSpPr/>
          <p:nvPr/>
        </p:nvSpPr>
        <p:spPr>
          <a:xfrm>
            <a:off x="3440938" y="1853674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440938" y="3161576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3440938" y="4469478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Freeform 72"/>
          <p:cNvSpPr>
            <a:spLocks noEditPoints="1"/>
          </p:cNvSpPr>
          <p:nvPr/>
        </p:nvSpPr>
        <p:spPr bwMode="auto">
          <a:xfrm>
            <a:off x="3624136" y="2024591"/>
            <a:ext cx="450324" cy="451136"/>
          </a:xfrm>
          <a:custGeom>
            <a:avLst/>
            <a:gdLst>
              <a:gd name="T0" fmla="*/ 337 w 411"/>
              <a:gd name="T1" fmla="*/ 198 h 412"/>
              <a:gd name="T2" fmla="*/ 284 w 411"/>
              <a:gd name="T3" fmla="*/ 220 h 412"/>
              <a:gd name="T4" fmla="*/ 249 w 411"/>
              <a:gd name="T5" fmla="*/ 185 h 412"/>
              <a:gd name="T6" fmla="*/ 283 w 411"/>
              <a:gd name="T7" fmla="*/ 107 h 412"/>
              <a:gd name="T8" fmla="*/ 176 w 411"/>
              <a:gd name="T9" fmla="*/ 0 h 412"/>
              <a:gd name="T10" fmla="*/ 68 w 411"/>
              <a:gd name="T11" fmla="*/ 107 h 412"/>
              <a:gd name="T12" fmla="*/ 116 w 411"/>
              <a:gd name="T13" fmla="*/ 196 h 412"/>
              <a:gd name="T14" fmla="*/ 96 w 411"/>
              <a:gd name="T15" fmla="*/ 266 h 412"/>
              <a:gd name="T16" fmla="*/ 74 w 411"/>
              <a:gd name="T17" fmla="*/ 263 h 412"/>
              <a:gd name="T18" fmla="*/ 0 w 411"/>
              <a:gd name="T19" fmla="*/ 337 h 412"/>
              <a:gd name="T20" fmla="*/ 74 w 411"/>
              <a:gd name="T21" fmla="*/ 412 h 412"/>
              <a:gd name="T22" fmla="*/ 149 w 411"/>
              <a:gd name="T23" fmla="*/ 337 h 412"/>
              <a:gd name="T24" fmla="*/ 110 w 411"/>
              <a:gd name="T25" fmla="*/ 272 h 412"/>
              <a:gd name="T26" fmla="*/ 130 w 411"/>
              <a:gd name="T27" fmla="*/ 204 h 412"/>
              <a:gd name="T28" fmla="*/ 176 w 411"/>
              <a:gd name="T29" fmla="*/ 214 h 412"/>
              <a:gd name="T30" fmla="*/ 238 w 411"/>
              <a:gd name="T31" fmla="*/ 195 h 412"/>
              <a:gd name="T32" fmla="*/ 275 w 411"/>
              <a:gd name="T33" fmla="*/ 232 h 412"/>
              <a:gd name="T34" fmla="*/ 262 w 411"/>
              <a:gd name="T35" fmla="*/ 273 h 412"/>
              <a:gd name="T36" fmla="*/ 337 w 411"/>
              <a:gd name="T37" fmla="*/ 347 h 412"/>
              <a:gd name="T38" fmla="*/ 411 w 411"/>
              <a:gd name="T39" fmla="*/ 273 h 412"/>
              <a:gd name="T40" fmla="*/ 337 w 411"/>
              <a:gd name="T41" fmla="*/ 198 h 412"/>
              <a:gd name="T42" fmla="*/ 134 w 411"/>
              <a:gd name="T43" fmla="*/ 337 h 412"/>
              <a:gd name="T44" fmla="*/ 74 w 411"/>
              <a:gd name="T45" fmla="*/ 397 h 412"/>
              <a:gd name="T46" fmla="*/ 14 w 411"/>
              <a:gd name="T47" fmla="*/ 337 h 412"/>
              <a:gd name="T48" fmla="*/ 74 w 411"/>
              <a:gd name="T49" fmla="*/ 278 h 412"/>
              <a:gd name="T50" fmla="*/ 134 w 411"/>
              <a:gd name="T51" fmla="*/ 337 h 412"/>
              <a:gd name="T52" fmla="*/ 83 w 411"/>
              <a:gd name="T53" fmla="*/ 107 h 412"/>
              <a:gd name="T54" fmla="*/ 176 w 411"/>
              <a:gd name="T55" fmla="*/ 14 h 412"/>
              <a:gd name="T56" fmla="*/ 268 w 411"/>
              <a:gd name="T57" fmla="*/ 107 h 412"/>
              <a:gd name="T58" fmla="*/ 176 w 411"/>
              <a:gd name="T59" fmla="*/ 200 h 412"/>
              <a:gd name="T60" fmla="*/ 83 w 411"/>
              <a:gd name="T61" fmla="*/ 107 h 412"/>
              <a:gd name="T62" fmla="*/ 337 w 411"/>
              <a:gd name="T63" fmla="*/ 332 h 412"/>
              <a:gd name="T64" fmla="*/ 277 w 411"/>
              <a:gd name="T65" fmla="*/ 273 h 412"/>
              <a:gd name="T66" fmla="*/ 337 w 411"/>
              <a:gd name="T67" fmla="*/ 213 h 412"/>
              <a:gd name="T68" fmla="*/ 397 w 411"/>
              <a:gd name="T69" fmla="*/ 273 h 412"/>
              <a:gd name="T70" fmla="*/ 337 w 411"/>
              <a:gd name="T71" fmla="*/ 33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11" h="412">
                <a:moveTo>
                  <a:pt x="337" y="198"/>
                </a:moveTo>
                <a:cubicBezTo>
                  <a:pt x="316" y="198"/>
                  <a:pt x="298" y="206"/>
                  <a:pt x="284" y="220"/>
                </a:cubicBezTo>
                <a:cubicBezTo>
                  <a:pt x="249" y="185"/>
                  <a:pt x="249" y="185"/>
                  <a:pt x="249" y="185"/>
                </a:cubicBezTo>
                <a:cubicBezTo>
                  <a:pt x="270" y="166"/>
                  <a:pt x="283" y="138"/>
                  <a:pt x="283" y="107"/>
                </a:cubicBezTo>
                <a:cubicBezTo>
                  <a:pt x="283" y="48"/>
                  <a:pt x="235" y="0"/>
                  <a:pt x="176" y="0"/>
                </a:cubicBezTo>
                <a:cubicBezTo>
                  <a:pt x="117" y="0"/>
                  <a:pt x="68" y="48"/>
                  <a:pt x="68" y="107"/>
                </a:cubicBezTo>
                <a:cubicBezTo>
                  <a:pt x="68" y="144"/>
                  <a:pt x="88" y="177"/>
                  <a:pt x="116" y="196"/>
                </a:cubicBezTo>
                <a:cubicBezTo>
                  <a:pt x="96" y="266"/>
                  <a:pt x="96" y="266"/>
                  <a:pt x="96" y="266"/>
                </a:cubicBezTo>
                <a:cubicBezTo>
                  <a:pt x="89" y="264"/>
                  <a:pt x="82" y="263"/>
                  <a:pt x="74" y="263"/>
                </a:cubicBezTo>
                <a:cubicBezTo>
                  <a:pt x="33" y="263"/>
                  <a:pt x="0" y="296"/>
                  <a:pt x="0" y="337"/>
                </a:cubicBezTo>
                <a:cubicBezTo>
                  <a:pt x="0" y="378"/>
                  <a:pt x="33" y="412"/>
                  <a:pt x="74" y="412"/>
                </a:cubicBezTo>
                <a:cubicBezTo>
                  <a:pt x="115" y="412"/>
                  <a:pt x="149" y="378"/>
                  <a:pt x="149" y="337"/>
                </a:cubicBezTo>
                <a:cubicBezTo>
                  <a:pt x="149" y="309"/>
                  <a:pt x="133" y="284"/>
                  <a:pt x="110" y="272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44" y="210"/>
                  <a:pt x="159" y="214"/>
                  <a:pt x="176" y="214"/>
                </a:cubicBezTo>
                <a:cubicBezTo>
                  <a:pt x="199" y="214"/>
                  <a:pt x="220" y="207"/>
                  <a:pt x="238" y="195"/>
                </a:cubicBezTo>
                <a:cubicBezTo>
                  <a:pt x="275" y="232"/>
                  <a:pt x="275" y="232"/>
                  <a:pt x="275" y="232"/>
                </a:cubicBezTo>
                <a:cubicBezTo>
                  <a:pt x="267" y="243"/>
                  <a:pt x="262" y="257"/>
                  <a:pt x="262" y="273"/>
                </a:cubicBezTo>
                <a:cubicBezTo>
                  <a:pt x="262" y="314"/>
                  <a:pt x="296" y="347"/>
                  <a:pt x="337" y="347"/>
                </a:cubicBezTo>
                <a:cubicBezTo>
                  <a:pt x="378" y="347"/>
                  <a:pt x="411" y="314"/>
                  <a:pt x="411" y="273"/>
                </a:cubicBezTo>
                <a:cubicBezTo>
                  <a:pt x="411" y="231"/>
                  <a:pt x="378" y="198"/>
                  <a:pt x="337" y="198"/>
                </a:cubicBezTo>
                <a:close/>
                <a:moveTo>
                  <a:pt x="134" y="337"/>
                </a:moveTo>
                <a:cubicBezTo>
                  <a:pt x="134" y="370"/>
                  <a:pt x="107" y="397"/>
                  <a:pt x="74" y="397"/>
                </a:cubicBezTo>
                <a:cubicBezTo>
                  <a:pt x="41" y="397"/>
                  <a:pt x="14" y="370"/>
                  <a:pt x="14" y="337"/>
                </a:cubicBezTo>
                <a:cubicBezTo>
                  <a:pt x="14" y="304"/>
                  <a:pt x="41" y="278"/>
                  <a:pt x="74" y="278"/>
                </a:cubicBezTo>
                <a:cubicBezTo>
                  <a:pt x="107" y="278"/>
                  <a:pt x="134" y="304"/>
                  <a:pt x="134" y="337"/>
                </a:cubicBezTo>
                <a:close/>
                <a:moveTo>
                  <a:pt x="83" y="107"/>
                </a:moveTo>
                <a:cubicBezTo>
                  <a:pt x="83" y="56"/>
                  <a:pt x="125" y="14"/>
                  <a:pt x="176" y="14"/>
                </a:cubicBezTo>
                <a:cubicBezTo>
                  <a:pt x="227" y="14"/>
                  <a:pt x="268" y="56"/>
                  <a:pt x="268" y="107"/>
                </a:cubicBezTo>
                <a:cubicBezTo>
                  <a:pt x="268" y="158"/>
                  <a:pt x="227" y="200"/>
                  <a:pt x="176" y="200"/>
                </a:cubicBezTo>
                <a:cubicBezTo>
                  <a:pt x="125" y="200"/>
                  <a:pt x="83" y="158"/>
                  <a:pt x="83" y="107"/>
                </a:cubicBezTo>
                <a:close/>
                <a:moveTo>
                  <a:pt x="337" y="332"/>
                </a:moveTo>
                <a:cubicBezTo>
                  <a:pt x="304" y="332"/>
                  <a:pt x="277" y="306"/>
                  <a:pt x="277" y="273"/>
                </a:cubicBezTo>
                <a:cubicBezTo>
                  <a:pt x="277" y="240"/>
                  <a:pt x="304" y="213"/>
                  <a:pt x="337" y="213"/>
                </a:cubicBezTo>
                <a:cubicBezTo>
                  <a:pt x="370" y="213"/>
                  <a:pt x="397" y="240"/>
                  <a:pt x="397" y="273"/>
                </a:cubicBezTo>
                <a:cubicBezTo>
                  <a:pt x="397" y="306"/>
                  <a:pt x="370" y="332"/>
                  <a:pt x="337" y="3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39" name="Freeform 73"/>
          <p:cNvSpPr>
            <a:spLocks noEditPoints="1"/>
          </p:cNvSpPr>
          <p:nvPr/>
        </p:nvSpPr>
        <p:spPr bwMode="auto">
          <a:xfrm>
            <a:off x="3623027" y="3397538"/>
            <a:ext cx="429609" cy="359612"/>
          </a:xfrm>
          <a:custGeom>
            <a:avLst/>
            <a:gdLst>
              <a:gd name="T0" fmla="*/ 339 w 411"/>
              <a:gd name="T1" fmla="*/ 344 h 344"/>
              <a:gd name="T2" fmla="*/ 334 w 411"/>
              <a:gd name="T3" fmla="*/ 342 h 344"/>
              <a:gd name="T4" fmla="*/ 270 w 411"/>
              <a:gd name="T5" fmla="*/ 277 h 344"/>
              <a:gd name="T6" fmla="*/ 74 w 411"/>
              <a:gd name="T7" fmla="*/ 277 h 344"/>
              <a:gd name="T8" fmla="*/ 0 w 411"/>
              <a:gd name="T9" fmla="*/ 203 h 344"/>
              <a:gd name="T10" fmla="*/ 0 w 411"/>
              <a:gd name="T11" fmla="*/ 74 h 344"/>
              <a:gd name="T12" fmla="*/ 74 w 411"/>
              <a:gd name="T13" fmla="*/ 0 h 344"/>
              <a:gd name="T14" fmla="*/ 338 w 411"/>
              <a:gd name="T15" fmla="*/ 0 h 344"/>
              <a:gd name="T16" fmla="*/ 411 w 411"/>
              <a:gd name="T17" fmla="*/ 74 h 344"/>
              <a:gd name="T18" fmla="*/ 411 w 411"/>
              <a:gd name="T19" fmla="*/ 203 h 344"/>
              <a:gd name="T20" fmla="*/ 347 w 411"/>
              <a:gd name="T21" fmla="*/ 277 h 344"/>
              <a:gd name="T22" fmla="*/ 347 w 411"/>
              <a:gd name="T23" fmla="*/ 337 h 344"/>
              <a:gd name="T24" fmla="*/ 342 w 411"/>
              <a:gd name="T25" fmla="*/ 344 h 344"/>
              <a:gd name="T26" fmla="*/ 339 w 411"/>
              <a:gd name="T27" fmla="*/ 344 h 344"/>
              <a:gd name="T28" fmla="*/ 74 w 411"/>
              <a:gd name="T29" fmla="*/ 15 h 344"/>
              <a:gd name="T30" fmla="*/ 14 w 411"/>
              <a:gd name="T31" fmla="*/ 74 h 344"/>
              <a:gd name="T32" fmla="*/ 14 w 411"/>
              <a:gd name="T33" fmla="*/ 203 h 344"/>
              <a:gd name="T34" fmla="*/ 74 w 411"/>
              <a:gd name="T35" fmla="*/ 262 h 344"/>
              <a:gd name="T36" fmla="*/ 273 w 411"/>
              <a:gd name="T37" fmla="*/ 262 h 344"/>
              <a:gd name="T38" fmla="*/ 278 w 411"/>
              <a:gd name="T39" fmla="*/ 264 h 344"/>
              <a:gd name="T40" fmla="*/ 332 w 411"/>
              <a:gd name="T41" fmla="*/ 319 h 344"/>
              <a:gd name="T42" fmla="*/ 332 w 411"/>
              <a:gd name="T43" fmla="*/ 270 h 344"/>
              <a:gd name="T44" fmla="*/ 339 w 411"/>
              <a:gd name="T45" fmla="*/ 262 h 344"/>
              <a:gd name="T46" fmla="*/ 397 w 411"/>
              <a:gd name="T47" fmla="*/ 203 h 344"/>
              <a:gd name="T48" fmla="*/ 397 w 411"/>
              <a:gd name="T49" fmla="*/ 74 h 344"/>
              <a:gd name="T50" fmla="*/ 338 w 411"/>
              <a:gd name="T51" fmla="*/ 15 h 344"/>
              <a:gd name="T52" fmla="*/ 74 w 411"/>
              <a:gd name="T53" fmla="*/ 15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1" h="344">
                <a:moveTo>
                  <a:pt x="339" y="344"/>
                </a:moveTo>
                <a:cubicBezTo>
                  <a:pt x="337" y="344"/>
                  <a:pt x="336" y="343"/>
                  <a:pt x="334" y="342"/>
                </a:cubicBezTo>
                <a:cubicBezTo>
                  <a:pt x="270" y="277"/>
                  <a:pt x="270" y="277"/>
                  <a:pt x="270" y="277"/>
                </a:cubicBezTo>
                <a:cubicBezTo>
                  <a:pt x="74" y="277"/>
                  <a:pt x="74" y="277"/>
                  <a:pt x="74" y="277"/>
                </a:cubicBezTo>
                <a:cubicBezTo>
                  <a:pt x="33" y="277"/>
                  <a:pt x="0" y="244"/>
                  <a:pt x="0" y="203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33"/>
                  <a:pt x="33" y="0"/>
                  <a:pt x="74" y="0"/>
                </a:cubicBezTo>
                <a:cubicBezTo>
                  <a:pt x="338" y="0"/>
                  <a:pt x="338" y="0"/>
                  <a:pt x="338" y="0"/>
                </a:cubicBezTo>
                <a:cubicBezTo>
                  <a:pt x="378" y="0"/>
                  <a:pt x="411" y="33"/>
                  <a:pt x="411" y="74"/>
                </a:cubicBezTo>
                <a:cubicBezTo>
                  <a:pt x="411" y="203"/>
                  <a:pt x="411" y="203"/>
                  <a:pt x="411" y="203"/>
                </a:cubicBezTo>
                <a:cubicBezTo>
                  <a:pt x="411" y="242"/>
                  <a:pt x="384" y="273"/>
                  <a:pt x="347" y="277"/>
                </a:cubicBezTo>
                <a:cubicBezTo>
                  <a:pt x="347" y="337"/>
                  <a:pt x="347" y="337"/>
                  <a:pt x="347" y="337"/>
                </a:cubicBezTo>
                <a:cubicBezTo>
                  <a:pt x="347" y="340"/>
                  <a:pt x="345" y="342"/>
                  <a:pt x="342" y="344"/>
                </a:cubicBezTo>
                <a:cubicBezTo>
                  <a:pt x="341" y="344"/>
                  <a:pt x="340" y="344"/>
                  <a:pt x="339" y="344"/>
                </a:cubicBezTo>
                <a:close/>
                <a:moveTo>
                  <a:pt x="74" y="15"/>
                </a:moveTo>
                <a:cubicBezTo>
                  <a:pt x="41" y="15"/>
                  <a:pt x="14" y="41"/>
                  <a:pt x="14" y="74"/>
                </a:cubicBezTo>
                <a:cubicBezTo>
                  <a:pt x="14" y="203"/>
                  <a:pt x="14" y="203"/>
                  <a:pt x="14" y="203"/>
                </a:cubicBezTo>
                <a:cubicBezTo>
                  <a:pt x="14" y="236"/>
                  <a:pt x="41" y="262"/>
                  <a:pt x="74" y="262"/>
                </a:cubicBezTo>
                <a:cubicBezTo>
                  <a:pt x="273" y="262"/>
                  <a:pt x="273" y="262"/>
                  <a:pt x="273" y="262"/>
                </a:cubicBezTo>
                <a:cubicBezTo>
                  <a:pt x="275" y="262"/>
                  <a:pt x="277" y="263"/>
                  <a:pt x="278" y="264"/>
                </a:cubicBezTo>
                <a:cubicBezTo>
                  <a:pt x="332" y="319"/>
                  <a:pt x="332" y="319"/>
                  <a:pt x="332" y="319"/>
                </a:cubicBezTo>
                <a:cubicBezTo>
                  <a:pt x="332" y="270"/>
                  <a:pt x="332" y="270"/>
                  <a:pt x="332" y="270"/>
                </a:cubicBezTo>
                <a:cubicBezTo>
                  <a:pt x="332" y="266"/>
                  <a:pt x="335" y="262"/>
                  <a:pt x="339" y="262"/>
                </a:cubicBezTo>
                <a:cubicBezTo>
                  <a:pt x="371" y="262"/>
                  <a:pt x="397" y="236"/>
                  <a:pt x="397" y="203"/>
                </a:cubicBezTo>
                <a:cubicBezTo>
                  <a:pt x="397" y="74"/>
                  <a:pt x="397" y="74"/>
                  <a:pt x="397" y="74"/>
                </a:cubicBezTo>
                <a:cubicBezTo>
                  <a:pt x="397" y="41"/>
                  <a:pt x="370" y="15"/>
                  <a:pt x="338" y="15"/>
                </a:cubicBezTo>
                <a:lnTo>
                  <a:pt x="74" y="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40" name="Freeform 92"/>
          <p:cNvSpPr>
            <a:spLocks noEditPoints="1"/>
          </p:cNvSpPr>
          <p:nvPr/>
        </p:nvSpPr>
        <p:spPr bwMode="auto">
          <a:xfrm>
            <a:off x="3660283" y="4634718"/>
            <a:ext cx="357190" cy="452468"/>
          </a:xfrm>
          <a:custGeom>
            <a:avLst/>
            <a:gdLst>
              <a:gd name="T0" fmla="*/ 340 w 347"/>
              <a:gd name="T1" fmla="*/ 93 h 440"/>
              <a:gd name="T2" fmla="*/ 281 w 347"/>
              <a:gd name="T3" fmla="*/ 93 h 440"/>
              <a:gd name="T4" fmla="*/ 281 w 347"/>
              <a:gd name="T5" fmla="*/ 34 h 440"/>
              <a:gd name="T6" fmla="*/ 273 w 347"/>
              <a:gd name="T7" fmla="*/ 27 h 440"/>
              <a:gd name="T8" fmla="*/ 214 w 347"/>
              <a:gd name="T9" fmla="*/ 27 h 440"/>
              <a:gd name="T10" fmla="*/ 214 w 347"/>
              <a:gd name="T11" fmla="*/ 7 h 440"/>
              <a:gd name="T12" fmla="*/ 207 w 347"/>
              <a:gd name="T13" fmla="*/ 0 h 440"/>
              <a:gd name="T14" fmla="*/ 140 w 347"/>
              <a:gd name="T15" fmla="*/ 0 h 440"/>
              <a:gd name="T16" fmla="*/ 133 w 347"/>
              <a:gd name="T17" fmla="*/ 7 h 440"/>
              <a:gd name="T18" fmla="*/ 133 w 347"/>
              <a:gd name="T19" fmla="*/ 27 h 440"/>
              <a:gd name="T20" fmla="*/ 74 w 347"/>
              <a:gd name="T21" fmla="*/ 27 h 440"/>
              <a:gd name="T22" fmla="*/ 66 w 347"/>
              <a:gd name="T23" fmla="*/ 34 h 440"/>
              <a:gd name="T24" fmla="*/ 66 w 347"/>
              <a:gd name="T25" fmla="*/ 159 h 440"/>
              <a:gd name="T26" fmla="*/ 7 w 347"/>
              <a:gd name="T27" fmla="*/ 159 h 440"/>
              <a:gd name="T28" fmla="*/ 0 w 347"/>
              <a:gd name="T29" fmla="*/ 167 h 440"/>
              <a:gd name="T30" fmla="*/ 0 w 347"/>
              <a:gd name="T31" fmla="*/ 300 h 440"/>
              <a:gd name="T32" fmla="*/ 2 w 347"/>
              <a:gd name="T33" fmla="*/ 305 h 440"/>
              <a:gd name="T34" fmla="*/ 66 w 347"/>
              <a:gd name="T35" fmla="*/ 369 h 440"/>
              <a:gd name="T36" fmla="*/ 66 w 347"/>
              <a:gd name="T37" fmla="*/ 433 h 440"/>
              <a:gd name="T38" fmla="*/ 74 w 347"/>
              <a:gd name="T39" fmla="*/ 440 h 440"/>
              <a:gd name="T40" fmla="*/ 273 w 347"/>
              <a:gd name="T41" fmla="*/ 440 h 440"/>
              <a:gd name="T42" fmla="*/ 281 w 347"/>
              <a:gd name="T43" fmla="*/ 433 h 440"/>
              <a:gd name="T44" fmla="*/ 281 w 347"/>
              <a:gd name="T45" fmla="*/ 364 h 440"/>
              <a:gd name="T46" fmla="*/ 345 w 347"/>
              <a:gd name="T47" fmla="*/ 305 h 440"/>
              <a:gd name="T48" fmla="*/ 347 w 347"/>
              <a:gd name="T49" fmla="*/ 300 h 440"/>
              <a:gd name="T50" fmla="*/ 347 w 347"/>
              <a:gd name="T51" fmla="*/ 100 h 440"/>
              <a:gd name="T52" fmla="*/ 340 w 347"/>
              <a:gd name="T53" fmla="*/ 93 h 440"/>
              <a:gd name="T54" fmla="*/ 332 w 347"/>
              <a:gd name="T55" fmla="*/ 296 h 440"/>
              <a:gd name="T56" fmla="*/ 268 w 347"/>
              <a:gd name="T57" fmla="*/ 355 h 440"/>
              <a:gd name="T58" fmla="*/ 266 w 347"/>
              <a:gd name="T59" fmla="*/ 361 h 440"/>
              <a:gd name="T60" fmla="*/ 266 w 347"/>
              <a:gd name="T61" fmla="*/ 425 h 440"/>
              <a:gd name="T62" fmla="*/ 81 w 347"/>
              <a:gd name="T63" fmla="*/ 425 h 440"/>
              <a:gd name="T64" fmla="*/ 81 w 347"/>
              <a:gd name="T65" fmla="*/ 366 h 440"/>
              <a:gd name="T66" fmla="*/ 79 w 347"/>
              <a:gd name="T67" fmla="*/ 361 h 440"/>
              <a:gd name="T68" fmla="*/ 15 w 347"/>
              <a:gd name="T69" fmla="*/ 297 h 440"/>
              <a:gd name="T70" fmla="*/ 15 w 347"/>
              <a:gd name="T71" fmla="*/ 174 h 440"/>
              <a:gd name="T72" fmla="*/ 66 w 347"/>
              <a:gd name="T73" fmla="*/ 174 h 440"/>
              <a:gd name="T74" fmla="*/ 66 w 347"/>
              <a:gd name="T75" fmla="*/ 233 h 440"/>
              <a:gd name="T76" fmla="*/ 81 w 347"/>
              <a:gd name="T77" fmla="*/ 233 h 440"/>
              <a:gd name="T78" fmla="*/ 81 w 347"/>
              <a:gd name="T79" fmla="*/ 167 h 440"/>
              <a:gd name="T80" fmla="*/ 81 w 347"/>
              <a:gd name="T81" fmla="*/ 41 h 440"/>
              <a:gd name="T82" fmla="*/ 133 w 347"/>
              <a:gd name="T83" fmla="*/ 41 h 440"/>
              <a:gd name="T84" fmla="*/ 133 w 347"/>
              <a:gd name="T85" fmla="*/ 233 h 440"/>
              <a:gd name="T86" fmla="*/ 148 w 347"/>
              <a:gd name="T87" fmla="*/ 233 h 440"/>
              <a:gd name="T88" fmla="*/ 148 w 347"/>
              <a:gd name="T89" fmla="*/ 34 h 440"/>
              <a:gd name="T90" fmla="*/ 148 w 347"/>
              <a:gd name="T91" fmla="*/ 15 h 440"/>
              <a:gd name="T92" fmla="*/ 199 w 347"/>
              <a:gd name="T93" fmla="*/ 15 h 440"/>
              <a:gd name="T94" fmla="*/ 199 w 347"/>
              <a:gd name="T95" fmla="*/ 34 h 440"/>
              <a:gd name="T96" fmla="*/ 199 w 347"/>
              <a:gd name="T97" fmla="*/ 233 h 440"/>
              <a:gd name="T98" fmla="*/ 214 w 347"/>
              <a:gd name="T99" fmla="*/ 233 h 440"/>
              <a:gd name="T100" fmla="*/ 214 w 347"/>
              <a:gd name="T101" fmla="*/ 41 h 440"/>
              <a:gd name="T102" fmla="*/ 266 w 347"/>
              <a:gd name="T103" fmla="*/ 41 h 440"/>
              <a:gd name="T104" fmla="*/ 266 w 347"/>
              <a:gd name="T105" fmla="*/ 100 h 440"/>
              <a:gd name="T106" fmla="*/ 266 w 347"/>
              <a:gd name="T107" fmla="*/ 233 h 440"/>
              <a:gd name="T108" fmla="*/ 281 w 347"/>
              <a:gd name="T109" fmla="*/ 233 h 440"/>
              <a:gd name="T110" fmla="*/ 281 w 347"/>
              <a:gd name="T111" fmla="*/ 108 h 440"/>
              <a:gd name="T112" fmla="*/ 332 w 347"/>
              <a:gd name="T113" fmla="*/ 108 h 440"/>
              <a:gd name="T114" fmla="*/ 332 w 347"/>
              <a:gd name="T115" fmla="*/ 296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7" h="440">
                <a:moveTo>
                  <a:pt x="340" y="93"/>
                </a:moveTo>
                <a:cubicBezTo>
                  <a:pt x="281" y="93"/>
                  <a:pt x="281" y="93"/>
                  <a:pt x="281" y="93"/>
                </a:cubicBezTo>
                <a:cubicBezTo>
                  <a:pt x="281" y="34"/>
                  <a:pt x="281" y="34"/>
                  <a:pt x="281" y="34"/>
                </a:cubicBezTo>
                <a:cubicBezTo>
                  <a:pt x="281" y="30"/>
                  <a:pt x="277" y="27"/>
                  <a:pt x="273" y="27"/>
                </a:cubicBezTo>
                <a:cubicBezTo>
                  <a:pt x="214" y="27"/>
                  <a:pt x="214" y="27"/>
                  <a:pt x="214" y="27"/>
                </a:cubicBezTo>
                <a:cubicBezTo>
                  <a:pt x="214" y="7"/>
                  <a:pt x="214" y="7"/>
                  <a:pt x="214" y="7"/>
                </a:cubicBezTo>
                <a:cubicBezTo>
                  <a:pt x="214" y="3"/>
                  <a:pt x="211" y="0"/>
                  <a:pt x="207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36" y="0"/>
                  <a:pt x="133" y="3"/>
                  <a:pt x="133" y="7"/>
                </a:cubicBezTo>
                <a:cubicBezTo>
                  <a:pt x="133" y="27"/>
                  <a:pt x="133" y="27"/>
                  <a:pt x="133" y="27"/>
                </a:cubicBezTo>
                <a:cubicBezTo>
                  <a:pt x="74" y="27"/>
                  <a:pt x="74" y="27"/>
                  <a:pt x="74" y="27"/>
                </a:cubicBezTo>
                <a:cubicBezTo>
                  <a:pt x="70" y="27"/>
                  <a:pt x="66" y="30"/>
                  <a:pt x="66" y="34"/>
                </a:cubicBezTo>
                <a:cubicBezTo>
                  <a:pt x="66" y="159"/>
                  <a:pt x="66" y="159"/>
                  <a:pt x="66" y="159"/>
                </a:cubicBezTo>
                <a:cubicBezTo>
                  <a:pt x="7" y="159"/>
                  <a:pt x="7" y="159"/>
                  <a:pt x="7" y="159"/>
                </a:cubicBezTo>
                <a:cubicBezTo>
                  <a:pt x="3" y="159"/>
                  <a:pt x="0" y="163"/>
                  <a:pt x="0" y="167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02"/>
                  <a:pt x="1" y="304"/>
                  <a:pt x="2" y="305"/>
                </a:cubicBezTo>
                <a:cubicBezTo>
                  <a:pt x="66" y="369"/>
                  <a:pt x="66" y="369"/>
                  <a:pt x="66" y="369"/>
                </a:cubicBezTo>
                <a:cubicBezTo>
                  <a:pt x="66" y="433"/>
                  <a:pt x="66" y="433"/>
                  <a:pt x="66" y="433"/>
                </a:cubicBezTo>
                <a:cubicBezTo>
                  <a:pt x="66" y="437"/>
                  <a:pt x="70" y="440"/>
                  <a:pt x="74" y="440"/>
                </a:cubicBezTo>
                <a:cubicBezTo>
                  <a:pt x="273" y="440"/>
                  <a:pt x="273" y="440"/>
                  <a:pt x="273" y="440"/>
                </a:cubicBezTo>
                <a:cubicBezTo>
                  <a:pt x="277" y="440"/>
                  <a:pt x="281" y="437"/>
                  <a:pt x="281" y="433"/>
                </a:cubicBezTo>
                <a:cubicBezTo>
                  <a:pt x="281" y="364"/>
                  <a:pt x="281" y="364"/>
                  <a:pt x="281" y="364"/>
                </a:cubicBezTo>
                <a:cubicBezTo>
                  <a:pt x="345" y="305"/>
                  <a:pt x="345" y="305"/>
                  <a:pt x="345" y="305"/>
                </a:cubicBezTo>
                <a:cubicBezTo>
                  <a:pt x="346" y="304"/>
                  <a:pt x="347" y="302"/>
                  <a:pt x="347" y="300"/>
                </a:cubicBezTo>
                <a:cubicBezTo>
                  <a:pt x="347" y="100"/>
                  <a:pt x="347" y="100"/>
                  <a:pt x="347" y="100"/>
                </a:cubicBezTo>
                <a:cubicBezTo>
                  <a:pt x="347" y="96"/>
                  <a:pt x="344" y="93"/>
                  <a:pt x="340" y="93"/>
                </a:cubicBezTo>
                <a:close/>
                <a:moveTo>
                  <a:pt x="332" y="296"/>
                </a:moveTo>
                <a:cubicBezTo>
                  <a:pt x="268" y="355"/>
                  <a:pt x="268" y="355"/>
                  <a:pt x="268" y="355"/>
                </a:cubicBezTo>
                <a:cubicBezTo>
                  <a:pt x="267" y="357"/>
                  <a:pt x="266" y="359"/>
                  <a:pt x="266" y="361"/>
                </a:cubicBezTo>
                <a:cubicBezTo>
                  <a:pt x="266" y="425"/>
                  <a:pt x="266" y="425"/>
                  <a:pt x="266" y="425"/>
                </a:cubicBezTo>
                <a:cubicBezTo>
                  <a:pt x="81" y="425"/>
                  <a:pt x="81" y="425"/>
                  <a:pt x="81" y="425"/>
                </a:cubicBezTo>
                <a:cubicBezTo>
                  <a:pt x="81" y="366"/>
                  <a:pt x="81" y="366"/>
                  <a:pt x="81" y="366"/>
                </a:cubicBezTo>
                <a:cubicBezTo>
                  <a:pt x="81" y="364"/>
                  <a:pt x="80" y="362"/>
                  <a:pt x="79" y="361"/>
                </a:cubicBezTo>
                <a:cubicBezTo>
                  <a:pt x="15" y="297"/>
                  <a:pt x="15" y="297"/>
                  <a:pt x="15" y="297"/>
                </a:cubicBezTo>
                <a:cubicBezTo>
                  <a:pt x="15" y="174"/>
                  <a:pt x="15" y="174"/>
                  <a:pt x="15" y="174"/>
                </a:cubicBezTo>
                <a:cubicBezTo>
                  <a:pt x="66" y="174"/>
                  <a:pt x="66" y="174"/>
                  <a:pt x="66" y="174"/>
                </a:cubicBezTo>
                <a:cubicBezTo>
                  <a:pt x="66" y="233"/>
                  <a:pt x="66" y="233"/>
                  <a:pt x="66" y="233"/>
                </a:cubicBezTo>
                <a:cubicBezTo>
                  <a:pt x="81" y="233"/>
                  <a:pt x="81" y="233"/>
                  <a:pt x="81" y="233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1" y="41"/>
                  <a:pt x="81" y="41"/>
                  <a:pt x="81" y="41"/>
                </a:cubicBezTo>
                <a:cubicBezTo>
                  <a:pt x="133" y="41"/>
                  <a:pt x="133" y="41"/>
                  <a:pt x="133" y="41"/>
                </a:cubicBezTo>
                <a:cubicBezTo>
                  <a:pt x="133" y="233"/>
                  <a:pt x="133" y="233"/>
                  <a:pt x="133" y="233"/>
                </a:cubicBezTo>
                <a:cubicBezTo>
                  <a:pt x="148" y="233"/>
                  <a:pt x="148" y="233"/>
                  <a:pt x="148" y="233"/>
                </a:cubicBezTo>
                <a:cubicBezTo>
                  <a:pt x="148" y="34"/>
                  <a:pt x="148" y="34"/>
                  <a:pt x="148" y="34"/>
                </a:cubicBezTo>
                <a:cubicBezTo>
                  <a:pt x="148" y="15"/>
                  <a:pt x="148" y="15"/>
                  <a:pt x="148" y="15"/>
                </a:cubicBezTo>
                <a:cubicBezTo>
                  <a:pt x="199" y="15"/>
                  <a:pt x="199" y="15"/>
                  <a:pt x="199" y="15"/>
                </a:cubicBezTo>
                <a:cubicBezTo>
                  <a:pt x="199" y="34"/>
                  <a:pt x="199" y="34"/>
                  <a:pt x="199" y="34"/>
                </a:cubicBezTo>
                <a:cubicBezTo>
                  <a:pt x="199" y="233"/>
                  <a:pt x="199" y="233"/>
                  <a:pt x="199" y="233"/>
                </a:cubicBezTo>
                <a:cubicBezTo>
                  <a:pt x="214" y="233"/>
                  <a:pt x="214" y="233"/>
                  <a:pt x="214" y="233"/>
                </a:cubicBezTo>
                <a:cubicBezTo>
                  <a:pt x="214" y="41"/>
                  <a:pt x="214" y="41"/>
                  <a:pt x="214" y="41"/>
                </a:cubicBezTo>
                <a:cubicBezTo>
                  <a:pt x="266" y="41"/>
                  <a:pt x="266" y="41"/>
                  <a:pt x="266" y="41"/>
                </a:cubicBezTo>
                <a:cubicBezTo>
                  <a:pt x="266" y="100"/>
                  <a:pt x="266" y="100"/>
                  <a:pt x="266" y="100"/>
                </a:cubicBezTo>
                <a:cubicBezTo>
                  <a:pt x="266" y="233"/>
                  <a:pt x="266" y="233"/>
                  <a:pt x="266" y="233"/>
                </a:cubicBezTo>
                <a:cubicBezTo>
                  <a:pt x="281" y="233"/>
                  <a:pt x="281" y="233"/>
                  <a:pt x="281" y="233"/>
                </a:cubicBezTo>
                <a:cubicBezTo>
                  <a:pt x="281" y="108"/>
                  <a:pt x="281" y="108"/>
                  <a:pt x="281" y="108"/>
                </a:cubicBezTo>
                <a:cubicBezTo>
                  <a:pt x="332" y="108"/>
                  <a:pt x="332" y="108"/>
                  <a:pt x="332" y="108"/>
                </a:cubicBezTo>
                <a:lnTo>
                  <a:pt x="332" y="2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393357" y="1909975"/>
            <a:ext cx="4449086" cy="913515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    Finish the basic version client side application base on </a:t>
            </a:r>
            <a:r>
              <a:rPr lang="en-US" altLang="zh-CN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OpenCV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392247" y="2981977"/>
            <a:ext cx="4615565" cy="1329013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    Migrate the Image processing program to 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L</a:t>
            </a: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inux platform, also  try to add more features to it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392248" y="4469478"/>
            <a:ext cx="4615564" cy="913515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    Do the essential combination between client and server side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535559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924259" y="3058931"/>
            <a:ext cx="2401935" cy="740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3563A8"/>
                </a:solidFill>
              </a:rPr>
              <a:t>Question</a:t>
            </a:r>
            <a:endParaRPr lang="zh-CN" altLang="en-US" sz="3200" dirty="0">
              <a:solidFill>
                <a:srgbClr val="3563A8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8397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070513" y="744558"/>
            <a:ext cx="7822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PRELIMINARY GOAL OF OUR PROJECT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" name="云形标注 2"/>
          <p:cNvSpPr/>
          <p:nvPr/>
        </p:nvSpPr>
        <p:spPr>
          <a:xfrm>
            <a:off x="3110949" y="2077279"/>
            <a:ext cx="5367130" cy="340912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95" y="1590260"/>
            <a:ext cx="2266121" cy="169959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550" y="1725817"/>
            <a:ext cx="1994152" cy="1428476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4511027" y="3289851"/>
            <a:ext cx="2566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 smtClean="0"/>
              <a:t>MobilityFirst</a:t>
            </a:r>
            <a:r>
              <a:rPr lang="en-US" altLang="zh-CN" sz="2400" b="1" dirty="0" smtClean="0"/>
              <a:t> Virtual Network</a:t>
            </a:r>
            <a:endParaRPr lang="zh-CN" altLang="en-US" sz="2400" b="1" dirty="0"/>
          </a:p>
        </p:txBody>
      </p:sp>
      <p:sp>
        <p:nvSpPr>
          <p:cNvPr id="46" name="文本框 45"/>
          <p:cNvSpPr txBox="1"/>
          <p:nvPr/>
        </p:nvSpPr>
        <p:spPr>
          <a:xfrm>
            <a:off x="8781612" y="3154293"/>
            <a:ext cx="256697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2"/>
                </a:solidFill>
              </a:rPr>
              <a:t>Client side:</a:t>
            </a:r>
          </a:p>
          <a:p>
            <a:pPr algn="ctr"/>
            <a:r>
              <a:rPr lang="en-US" altLang="zh-CN" b="1" dirty="0" smtClean="0"/>
              <a:t>Run an instance of camera system;</a:t>
            </a:r>
          </a:p>
          <a:p>
            <a:pPr algn="ctr"/>
            <a:r>
              <a:rPr lang="en-US" altLang="zh-CN" b="1" dirty="0" smtClean="0"/>
              <a:t>Transmits video in standard format;</a:t>
            </a:r>
          </a:p>
          <a:p>
            <a:pPr algn="ctr"/>
            <a:r>
              <a:rPr lang="en-US" altLang="zh-CN" b="1" dirty="0"/>
              <a:t>Simple graphical interface to display </a:t>
            </a:r>
            <a:r>
              <a:rPr lang="en-US" altLang="zh-CN" b="1" dirty="0" smtClean="0"/>
              <a:t>results</a:t>
            </a:r>
            <a:endParaRPr lang="en-US" altLang="zh-CN" b="1" dirty="0"/>
          </a:p>
        </p:txBody>
      </p:sp>
      <p:sp>
        <p:nvSpPr>
          <p:cNvPr id="47" name="文本框 46"/>
          <p:cNvSpPr txBox="1"/>
          <p:nvPr/>
        </p:nvSpPr>
        <p:spPr>
          <a:xfrm>
            <a:off x="0" y="3154293"/>
            <a:ext cx="292999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2"/>
                </a:solidFill>
              </a:rPr>
              <a:t>Server side:</a:t>
            </a:r>
          </a:p>
          <a:p>
            <a:pPr algn="ctr"/>
            <a:r>
              <a:rPr lang="en-US" altLang="zh-CN" b="1" dirty="0" smtClean="0"/>
              <a:t>Implement server application for object recognition;</a:t>
            </a:r>
          </a:p>
          <a:p>
            <a:pPr algn="ctr"/>
            <a:r>
              <a:rPr lang="en-US" altLang="zh-CN" b="1" dirty="0" smtClean="0"/>
              <a:t>Return the result</a:t>
            </a:r>
            <a:endParaRPr lang="zh-CN" altLang="en-US" b="1" dirty="0"/>
          </a:p>
        </p:txBody>
      </p:sp>
      <p:sp>
        <p:nvSpPr>
          <p:cNvPr id="9" name="圆角矩形 8"/>
          <p:cNvSpPr/>
          <p:nvPr/>
        </p:nvSpPr>
        <p:spPr>
          <a:xfrm>
            <a:off x="9342783" y="3154293"/>
            <a:ext cx="1461052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686879" y="3154293"/>
            <a:ext cx="155223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3162582" y="1307554"/>
            <a:ext cx="5638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CPS Application based on MF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cxnSp>
        <p:nvCxnSpPr>
          <p:cNvPr id="16" name="直接箭头连接符 15"/>
          <p:cNvCxnSpPr>
            <a:stCxn id="48" idx="3"/>
            <a:endCxn id="3" idx="0"/>
          </p:cNvCxnSpPr>
          <p:nvPr/>
        </p:nvCxnSpPr>
        <p:spPr>
          <a:xfrm>
            <a:off x="2239109" y="3346312"/>
            <a:ext cx="914400" cy="3657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9" idx="1"/>
            <a:endCxn id="3" idx="2"/>
          </p:cNvCxnSpPr>
          <p:nvPr/>
        </p:nvCxnSpPr>
        <p:spPr>
          <a:xfrm flipH="1">
            <a:off x="8473606" y="3346312"/>
            <a:ext cx="869177" cy="4355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0717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OUTLINE OF THE PROGRESS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798482" y="1959740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SERVER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767864" y="1958142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CLIENT</a:t>
            </a:r>
            <a:endParaRPr lang="zh-CN" altLang="en-US" dirty="0"/>
          </a:p>
        </p:txBody>
      </p:sp>
      <p:sp>
        <p:nvSpPr>
          <p:cNvPr id="22" name="圆角矩形 21"/>
          <p:cNvSpPr/>
          <p:nvPr/>
        </p:nvSpPr>
        <p:spPr>
          <a:xfrm>
            <a:off x="1674356" y="2849267"/>
            <a:ext cx="1300618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759533" y="2849267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Database</a:t>
            </a:r>
            <a:endParaRPr lang="zh-CN" altLang="en-US" dirty="0"/>
          </a:p>
        </p:txBody>
      </p:sp>
      <p:sp>
        <p:nvSpPr>
          <p:cNvPr id="24" name="圆角矩形 23"/>
          <p:cNvSpPr/>
          <p:nvPr/>
        </p:nvSpPr>
        <p:spPr>
          <a:xfrm>
            <a:off x="3642175" y="2717747"/>
            <a:ext cx="1317391" cy="6699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862219" y="2732452"/>
            <a:ext cx="1332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Image Process</a:t>
            </a:r>
            <a:endParaRPr lang="zh-CN" altLang="en-US" dirty="0"/>
          </a:p>
        </p:txBody>
      </p:sp>
      <p:sp>
        <p:nvSpPr>
          <p:cNvPr id="26" name="圆角矩形 25"/>
          <p:cNvSpPr/>
          <p:nvPr/>
        </p:nvSpPr>
        <p:spPr>
          <a:xfrm>
            <a:off x="3578438" y="3919619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3798482" y="3943236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COORD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3532257" y="4839605"/>
            <a:ext cx="1465521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3752302" y="4863222"/>
            <a:ext cx="111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Network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6530751" y="3905451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6750795" y="3929068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COORD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6484570" y="4825437"/>
            <a:ext cx="1465521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6704615" y="4849054"/>
            <a:ext cx="111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Network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6499811" y="2829306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719855" y="2852923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Camera</a:t>
            </a:r>
          </a:p>
        </p:txBody>
      </p:sp>
      <p:sp>
        <p:nvSpPr>
          <p:cNvPr id="36" name="圆角矩形 35"/>
          <p:cNvSpPr/>
          <p:nvPr/>
        </p:nvSpPr>
        <p:spPr>
          <a:xfrm>
            <a:off x="8828180" y="2850296"/>
            <a:ext cx="1300618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8913357" y="2850296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Display</a:t>
            </a:r>
            <a:endParaRPr lang="zh-CN" altLang="en-US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5651938" y="1623848"/>
            <a:ext cx="24308" cy="41069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091152" y="3387695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4067503" y="4312568"/>
            <a:ext cx="7883" cy="536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>
            <a:off x="3014131" y="2865021"/>
            <a:ext cx="6280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2991315" y="3195987"/>
            <a:ext cx="676031" cy="86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/>
          <p:nvPr/>
        </p:nvCxnSpPr>
        <p:spPr>
          <a:xfrm flipV="1">
            <a:off x="4464575" y="3378783"/>
            <a:ext cx="0" cy="526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flipH="1" flipV="1">
            <a:off x="4490857" y="4289489"/>
            <a:ext cx="1829" cy="569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6907925" y="3233304"/>
            <a:ext cx="5254" cy="672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6918436" y="4289488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 flipV="1">
            <a:off x="7433957" y="4289488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/>
          <p:nvPr/>
        </p:nvCxnSpPr>
        <p:spPr>
          <a:xfrm flipV="1">
            <a:off x="7433957" y="3233304"/>
            <a:ext cx="0" cy="672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/>
          <p:nvPr/>
        </p:nvCxnSpPr>
        <p:spPr>
          <a:xfrm>
            <a:off x="7955741" y="3127279"/>
            <a:ext cx="872439" cy="1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/>
          <p:cNvCxnSpPr/>
          <p:nvPr/>
        </p:nvCxnSpPr>
        <p:spPr>
          <a:xfrm flipH="1" flipV="1">
            <a:off x="7952916" y="2923121"/>
            <a:ext cx="869614" cy="13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椭圆 72"/>
          <p:cNvSpPr/>
          <p:nvPr/>
        </p:nvSpPr>
        <p:spPr>
          <a:xfrm>
            <a:off x="1342417" y="2412124"/>
            <a:ext cx="3970562" cy="1253359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6169568" y="2310247"/>
            <a:ext cx="4530858" cy="1426181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3131979" y="4424569"/>
            <a:ext cx="5303018" cy="1426181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箭头连接符 3"/>
          <p:cNvCxnSpPr/>
          <p:nvPr/>
        </p:nvCxnSpPr>
        <p:spPr>
          <a:xfrm>
            <a:off x="7529209" y="5730766"/>
            <a:ext cx="1147863" cy="368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8773956" y="5929903"/>
            <a:ext cx="261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General One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07341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How Object Detection Algorithms Work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611727" y="1593108"/>
            <a:ext cx="9727659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45000"/>
              <a:buFont typeface="StarSymbol"/>
              <a:buChar char=""/>
            </a:pPr>
            <a:r>
              <a:rPr lang="en-US" altLang="zh-CN" sz="2800" dirty="0">
                <a:latin typeface="Arial"/>
              </a:rPr>
              <a:t>Feature Detection</a:t>
            </a:r>
            <a:endParaRPr lang="en-US" altLang="zh-CN" sz="1600" dirty="0"/>
          </a:p>
          <a:p>
            <a:pPr lvl="1">
              <a:buSzPct val="75000"/>
              <a:buFont typeface="StarSymbol"/>
              <a:buChar char=""/>
            </a:pPr>
            <a:r>
              <a:rPr lang="en-US" altLang="zh-CN" sz="2400" dirty="0">
                <a:latin typeface="Arial"/>
              </a:rPr>
              <a:t>Identifying Points of Interests within Image(</a:t>
            </a:r>
            <a:r>
              <a:rPr lang="en-US" altLang="zh-CN" sz="2400" dirty="0" err="1">
                <a:latin typeface="Arial"/>
              </a:rPr>
              <a:t>Edges,Corners,Blobs,etc</a:t>
            </a:r>
            <a:r>
              <a:rPr lang="en-US" altLang="zh-CN" sz="2400" dirty="0">
                <a:latin typeface="Arial"/>
              </a:rPr>
              <a:t>.)</a:t>
            </a:r>
            <a:endParaRPr lang="en-US" altLang="zh-CN" sz="1600" dirty="0"/>
          </a:p>
          <a:p>
            <a:pPr lvl="1">
              <a:buSzPct val="75000"/>
              <a:buFont typeface="StarSymbol"/>
              <a:buChar char=""/>
            </a:pPr>
            <a:r>
              <a:rPr lang="en-US" altLang="zh-CN" sz="2400" dirty="0">
                <a:latin typeface="Arial"/>
              </a:rPr>
              <a:t>Like a Partial differential of Image gradient</a:t>
            </a:r>
            <a:endParaRPr lang="en-US" altLang="zh-CN" sz="1600" dirty="0"/>
          </a:p>
          <a:p>
            <a:pPr lvl="1">
              <a:buSzPct val="75000"/>
              <a:buFont typeface="StarSymbol"/>
              <a:buChar char=""/>
            </a:pPr>
            <a:r>
              <a:rPr lang="en-US" altLang="zh-CN" sz="2400" dirty="0">
                <a:latin typeface="Arial"/>
              </a:rPr>
              <a:t>SURF uses a modification of the “Determinant of Hessian” method</a:t>
            </a:r>
            <a:endParaRPr lang="en-US" altLang="zh-CN" sz="1600" dirty="0"/>
          </a:p>
          <a:p>
            <a:pPr>
              <a:buSzPct val="45000"/>
              <a:buFont typeface="StarSymbol"/>
              <a:buChar char=""/>
            </a:pPr>
            <a:r>
              <a:rPr lang="en-US" altLang="zh-CN" sz="2800" dirty="0">
                <a:latin typeface="Arial"/>
              </a:rPr>
              <a:t>Feature Extraction</a:t>
            </a:r>
            <a:endParaRPr lang="en-US" altLang="zh-CN" sz="1600" dirty="0"/>
          </a:p>
          <a:p>
            <a:pPr lvl="1">
              <a:buSzPct val="75000"/>
              <a:buFont typeface="StarSymbol"/>
              <a:buChar char=""/>
            </a:pPr>
            <a:r>
              <a:rPr lang="en-US" altLang="zh-CN" sz="2400" dirty="0">
                <a:latin typeface="Arial"/>
              </a:rPr>
              <a:t>Translate the pixel information to a reduced representation</a:t>
            </a:r>
            <a:endParaRPr lang="en-US" altLang="zh-CN" sz="1600" dirty="0"/>
          </a:p>
          <a:p>
            <a:pPr lvl="1">
              <a:buSzPct val="75000"/>
              <a:buFont typeface="StarSymbol"/>
              <a:buChar char=""/>
            </a:pPr>
            <a:r>
              <a:rPr lang="en-US" altLang="zh-CN" sz="2400" dirty="0">
                <a:latin typeface="Arial"/>
              </a:rPr>
              <a:t>Extract a Descriptor or 'Features Vector' containing relevant information to perform required tasks</a:t>
            </a:r>
            <a:endParaRPr lang="en-US" altLang="zh-CN" sz="1600" dirty="0"/>
          </a:p>
          <a:p>
            <a:pPr lvl="1">
              <a:buSzPct val="75000"/>
              <a:buFont typeface="StarSymbol"/>
              <a:buChar char=""/>
            </a:pPr>
            <a:r>
              <a:rPr lang="en-US" altLang="zh-CN" sz="2400" dirty="0">
                <a:latin typeface="Arial"/>
              </a:rPr>
              <a:t>Multiple diverse schemes available. Most prominent are SURF, ORB, FREAK.</a:t>
            </a:r>
            <a:endParaRPr lang="en-US" altLang="zh-CN" sz="1600" dirty="0"/>
          </a:p>
        </p:txBody>
      </p:sp>
    </p:spTree>
    <p:extLst>
      <p:ext uri="{BB962C8B-B14F-4D97-AF65-F5344CB8AC3E}">
        <p14:creationId xmlns:p14="http://schemas.microsoft.com/office/powerpoint/2010/main" val="15765189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/>
        </p:nvSpPr>
        <p:spPr>
          <a:xfrm>
            <a:off x="3677391" y="784334"/>
            <a:ext cx="483721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3563A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563A8"/>
                </a:solidFill>
              </a:rPr>
              <a:t>Image Match</a:t>
            </a:r>
          </a:p>
        </p:txBody>
      </p:sp>
      <p:sp>
        <p:nvSpPr>
          <p:cNvPr id="101" name="Shape 101"/>
          <p:cNvSpPr/>
          <p:nvPr/>
        </p:nvSpPr>
        <p:spPr>
          <a:xfrm>
            <a:off x="4754088" y="1917507"/>
            <a:ext cx="2683824" cy="47502"/>
          </a:xfrm>
          <a:prstGeom prst="rect">
            <a:avLst/>
          </a:prstGeom>
          <a:solidFill>
            <a:srgbClr val="3563A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2228600" y="1388900"/>
            <a:ext cx="7734798" cy="3962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lvl="0" algn="ctr"/>
            <a:endParaRPr/>
          </a:p>
        </p:txBody>
      </p:sp>
      <p:sp>
        <p:nvSpPr>
          <p:cNvPr id="103" name="Shape 103"/>
          <p:cNvSpPr/>
          <p:nvPr/>
        </p:nvSpPr>
        <p:spPr>
          <a:xfrm>
            <a:off x="6493531" y="2928041"/>
            <a:ext cx="767376" cy="769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6350">
            <a:solidFill>
              <a:srgbClr val="3563A8"/>
            </a:solidFill>
            <a:miter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6493531" y="4235943"/>
            <a:ext cx="767376" cy="769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6350">
            <a:solidFill>
              <a:srgbClr val="3563A8"/>
            </a:solidFill>
            <a:miter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6676728" y="3098957"/>
            <a:ext cx="449245" cy="4511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11" y="10381"/>
                </a:moveTo>
                <a:cubicBezTo>
                  <a:pt x="16607" y="10381"/>
                  <a:pt x="15661" y="10800"/>
                  <a:pt x="14926" y="11534"/>
                </a:cubicBezTo>
                <a:cubicBezTo>
                  <a:pt x="13086" y="9699"/>
                  <a:pt x="13086" y="9699"/>
                  <a:pt x="13086" y="9699"/>
                </a:cubicBezTo>
                <a:cubicBezTo>
                  <a:pt x="14190" y="8703"/>
                  <a:pt x="14873" y="7235"/>
                  <a:pt x="14873" y="5610"/>
                </a:cubicBezTo>
                <a:cubicBezTo>
                  <a:pt x="14873" y="2517"/>
                  <a:pt x="12350" y="0"/>
                  <a:pt x="9250" y="0"/>
                </a:cubicBezTo>
                <a:cubicBezTo>
                  <a:pt x="6149" y="0"/>
                  <a:pt x="3574" y="2517"/>
                  <a:pt x="3574" y="5610"/>
                </a:cubicBezTo>
                <a:cubicBezTo>
                  <a:pt x="3574" y="7550"/>
                  <a:pt x="4625" y="9280"/>
                  <a:pt x="6096" y="10276"/>
                </a:cubicBezTo>
                <a:cubicBezTo>
                  <a:pt x="5045" y="13946"/>
                  <a:pt x="5045" y="13946"/>
                  <a:pt x="5045" y="13946"/>
                </a:cubicBezTo>
                <a:cubicBezTo>
                  <a:pt x="4677" y="13841"/>
                  <a:pt x="4309" y="13788"/>
                  <a:pt x="3889" y="13788"/>
                </a:cubicBezTo>
                <a:cubicBezTo>
                  <a:pt x="1734" y="13788"/>
                  <a:pt x="0" y="15518"/>
                  <a:pt x="0" y="17668"/>
                </a:cubicBezTo>
                <a:cubicBezTo>
                  <a:pt x="0" y="19817"/>
                  <a:pt x="1734" y="21600"/>
                  <a:pt x="3889" y="21600"/>
                </a:cubicBezTo>
                <a:cubicBezTo>
                  <a:pt x="6044" y="21600"/>
                  <a:pt x="7831" y="19817"/>
                  <a:pt x="7831" y="17668"/>
                </a:cubicBezTo>
                <a:cubicBezTo>
                  <a:pt x="7831" y="16200"/>
                  <a:pt x="6990" y="14889"/>
                  <a:pt x="5781" y="14260"/>
                </a:cubicBezTo>
                <a:cubicBezTo>
                  <a:pt x="6832" y="10695"/>
                  <a:pt x="6832" y="10695"/>
                  <a:pt x="6832" y="10695"/>
                </a:cubicBezTo>
                <a:cubicBezTo>
                  <a:pt x="7568" y="11010"/>
                  <a:pt x="8356" y="11219"/>
                  <a:pt x="9250" y="11219"/>
                </a:cubicBezTo>
                <a:cubicBezTo>
                  <a:pt x="10458" y="11219"/>
                  <a:pt x="11562" y="10852"/>
                  <a:pt x="12508" y="10223"/>
                </a:cubicBezTo>
                <a:cubicBezTo>
                  <a:pt x="14453" y="12163"/>
                  <a:pt x="14453" y="12163"/>
                  <a:pt x="14453" y="12163"/>
                </a:cubicBezTo>
                <a:cubicBezTo>
                  <a:pt x="14032" y="12740"/>
                  <a:pt x="13769" y="13474"/>
                  <a:pt x="13769" y="14313"/>
                </a:cubicBezTo>
                <a:cubicBezTo>
                  <a:pt x="13769" y="16462"/>
                  <a:pt x="15556" y="18192"/>
                  <a:pt x="17711" y="18192"/>
                </a:cubicBezTo>
                <a:cubicBezTo>
                  <a:pt x="19866" y="18192"/>
                  <a:pt x="21600" y="16462"/>
                  <a:pt x="21600" y="14313"/>
                </a:cubicBezTo>
                <a:cubicBezTo>
                  <a:pt x="21600" y="12111"/>
                  <a:pt x="19866" y="10381"/>
                  <a:pt x="17711" y="10381"/>
                </a:cubicBezTo>
                <a:close/>
                <a:moveTo>
                  <a:pt x="7042" y="17668"/>
                </a:moveTo>
                <a:cubicBezTo>
                  <a:pt x="7042" y="19398"/>
                  <a:pt x="5623" y="20814"/>
                  <a:pt x="3889" y="20814"/>
                </a:cubicBezTo>
                <a:cubicBezTo>
                  <a:pt x="2155" y="20814"/>
                  <a:pt x="736" y="19398"/>
                  <a:pt x="736" y="17668"/>
                </a:cubicBezTo>
                <a:cubicBezTo>
                  <a:pt x="736" y="15938"/>
                  <a:pt x="2155" y="14575"/>
                  <a:pt x="3889" y="14575"/>
                </a:cubicBezTo>
                <a:cubicBezTo>
                  <a:pt x="5623" y="14575"/>
                  <a:pt x="7042" y="15938"/>
                  <a:pt x="7042" y="17668"/>
                </a:cubicBezTo>
                <a:close/>
                <a:moveTo>
                  <a:pt x="4362" y="5610"/>
                </a:moveTo>
                <a:cubicBezTo>
                  <a:pt x="4362" y="2936"/>
                  <a:pt x="6569" y="734"/>
                  <a:pt x="9250" y="734"/>
                </a:cubicBezTo>
                <a:cubicBezTo>
                  <a:pt x="11930" y="734"/>
                  <a:pt x="14085" y="2936"/>
                  <a:pt x="14085" y="5610"/>
                </a:cubicBezTo>
                <a:cubicBezTo>
                  <a:pt x="14085" y="8283"/>
                  <a:pt x="11930" y="10485"/>
                  <a:pt x="9250" y="10485"/>
                </a:cubicBezTo>
                <a:cubicBezTo>
                  <a:pt x="6569" y="10485"/>
                  <a:pt x="4362" y="8283"/>
                  <a:pt x="4362" y="5610"/>
                </a:cubicBezTo>
                <a:close/>
                <a:moveTo>
                  <a:pt x="17711" y="17406"/>
                </a:moveTo>
                <a:cubicBezTo>
                  <a:pt x="15977" y="17406"/>
                  <a:pt x="14558" y="16043"/>
                  <a:pt x="14558" y="14313"/>
                </a:cubicBezTo>
                <a:cubicBezTo>
                  <a:pt x="14558" y="12583"/>
                  <a:pt x="15977" y="11167"/>
                  <a:pt x="17711" y="11167"/>
                </a:cubicBezTo>
                <a:cubicBezTo>
                  <a:pt x="19445" y="11167"/>
                  <a:pt x="20864" y="12583"/>
                  <a:pt x="20864" y="14313"/>
                </a:cubicBezTo>
                <a:cubicBezTo>
                  <a:pt x="20864" y="16043"/>
                  <a:pt x="19445" y="17406"/>
                  <a:pt x="17711" y="17406"/>
                </a:cubicBezTo>
                <a:close/>
              </a:path>
            </a:pathLst>
          </a:custGeom>
          <a:solidFill>
            <a:srgbClr val="808080"/>
          </a:solidFill>
          <a:ln w="12700">
            <a:miter lim="400000"/>
          </a:ln>
        </p:spPr>
        <p:txBody>
          <a:bodyPr lIns="0" tIns="0" rIns="0" bIns="0"/>
          <a:lstStyle/>
          <a:p>
            <a:pPr lvl="0" defTabSz="685486">
              <a:defRPr sz="1400">
                <a:solidFill>
                  <a:srgbClr val="FFFFFF"/>
                </a:solidFill>
                <a:latin typeface="Segoe UI"/>
                <a:ea typeface="Segoe UI"/>
                <a:cs typeface="Segoe UI"/>
                <a:sym typeface="Segoe UI"/>
              </a:defRPr>
            </a:pPr>
            <a:endParaRPr/>
          </a:p>
        </p:txBody>
      </p:sp>
      <p:sp>
        <p:nvSpPr>
          <p:cNvPr id="106" name="Shape 106"/>
          <p:cNvSpPr/>
          <p:nvPr/>
        </p:nvSpPr>
        <p:spPr>
          <a:xfrm>
            <a:off x="6675619" y="4471905"/>
            <a:ext cx="428579" cy="3596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16" y="21600"/>
                </a:moveTo>
                <a:cubicBezTo>
                  <a:pt x="17711" y="21600"/>
                  <a:pt x="17658" y="21537"/>
                  <a:pt x="17553" y="21474"/>
                </a:cubicBezTo>
                <a:cubicBezTo>
                  <a:pt x="14190" y="17393"/>
                  <a:pt x="14190" y="17393"/>
                  <a:pt x="14190" y="17393"/>
                </a:cubicBezTo>
                <a:cubicBezTo>
                  <a:pt x="3889" y="17393"/>
                  <a:pt x="3889" y="17393"/>
                  <a:pt x="3889" y="17393"/>
                </a:cubicBezTo>
                <a:cubicBezTo>
                  <a:pt x="1734" y="17393"/>
                  <a:pt x="0" y="15321"/>
                  <a:pt x="0" y="12747"/>
                </a:cubicBezTo>
                <a:cubicBezTo>
                  <a:pt x="0" y="4647"/>
                  <a:pt x="0" y="4647"/>
                  <a:pt x="0" y="4647"/>
                </a:cubicBezTo>
                <a:cubicBezTo>
                  <a:pt x="0" y="2072"/>
                  <a:pt x="1734" y="0"/>
                  <a:pt x="3889" y="0"/>
                </a:cubicBezTo>
                <a:cubicBezTo>
                  <a:pt x="17764" y="0"/>
                  <a:pt x="17764" y="0"/>
                  <a:pt x="17764" y="0"/>
                </a:cubicBezTo>
                <a:cubicBezTo>
                  <a:pt x="19866" y="0"/>
                  <a:pt x="21600" y="2072"/>
                  <a:pt x="21600" y="4647"/>
                </a:cubicBezTo>
                <a:cubicBezTo>
                  <a:pt x="21600" y="12747"/>
                  <a:pt x="21600" y="12747"/>
                  <a:pt x="21600" y="12747"/>
                </a:cubicBezTo>
                <a:cubicBezTo>
                  <a:pt x="21600" y="15195"/>
                  <a:pt x="20181" y="17142"/>
                  <a:pt x="18236" y="17393"/>
                </a:cubicBezTo>
                <a:cubicBezTo>
                  <a:pt x="18236" y="21160"/>
                  <a:pt x="18236" y="21160"/>
                  <a:pt x="18236" y="21160"/>
                </a:cubicBezTo>
                <a:cubicBezTo>
                  <a:pt x="18236" y="21349"/>
                  <a:pt x="18131" y="21474"/>
                  <a:pt x="17974" y="21600"/>
                </a:cubicBezTo>
                <a:cubicBezTo>
                  <a:pt x="17921" y="21600"/>
                  <a:pt x="17869" y="21600"/>
                  <a:pt x="17816" y="21600"/>
                </a:cubicBezTo>
                <a:close/>
                <a:moveTo>
                  <a:pt x="3889" y="942"/>
                </a:moveTo>
                <a:cubicBezTo>
                  <a:pt x="2155" y="942"/>
                  <a:pt x="736" y="2574"/>
                  <a:pt x="736" y="4647"/>
                </a:cubicBezTo>
                <a:cubicBezTo>
                  <a:pt x="736" y="12747"/>
                  <a:pt x="736" y="12747"/>
                  <a:pt x="736" y="12747"/>
                </a:cubicBezTo>
                <a:cubicBezTo>
                  <a:pt x="736" y="14819"/>
                  <a:pt x="2155" y="16451"/>
                  <a:pt x="3889" y="16451"/>
                </a:cubicBezTo>
                <a:cubicBezTo>
                  <a:pt x="14347" y="16451"/>
                  <a:pt x="14347" y="16451"/>
                  <a:pt x="14347" y="16451"/>
                </a:cubicBezTo>
                <a:cubicBezTo>
                  <a:pt x="14453" y="16451"/>
                  <a:pt x="14558" y="16514"/>
                  <a:pt x="14610" y="16577"/>
                </a:cubicBezTo>
                <a:cubicBezTo>
                  <a:pt x="17448" y="20030"/>
                  <a:pt x="17448" y="20030"/>
                  <a:pt x="17448" y="20030"/>
                </a:cubicBezTo>
                <a:cubicBezTo>
                  <a:pt x="17448" y="16953"/>
                  <a:pt x="17448" y="16953"/>
                  <a:pt x="17448" y="16953"/>
                </a:cubicBezTo>
                <a:cubicBezTo>
                  <a:pt x="17448" y="16702"/>
                  <a:pt x="17606" y="16451"/>
                  <a:pt x="17816" y="16451"/>
                </a:cubicBezTo>
                <a:cubicBezTo>
                  <a:pt x="19498" y="16451"/>
                  <a:pt x="20864" y="14819"/>
                  <a:pt x="20864" y="12747"/>
                </a:cubicBezTo>
                <a:cubicBezTo>
                  <a:pt x="20864" y="4647"/>
                  <a:pt x="20864" y="4647"/>
                  <a:pt x="20864" y="4647"/>
                </a:cubicBezTo>
                <a:cubicBezTo>
                  <a:pt x="20864" y="2574"/>
                  <a:pt x="19445" y="942"/>
                  <a:pt x="17764" y="942"/>
                </a:cubicBezTo>
                <a:lnTo>
                  <a:pt x="3889" y="942"/>
                </a:lnTo>
                <a:close/>
              </a:path>
            </a:pathLst>
          </a:custGeom>
          <a:solidFill>
            <a:srgbClr val="808080"/>
          </a:solidFill>
          <a:ln w="12700">
            <a:miter lim="400000"/>
          </a:ln>
        </p:spPr>
        <p:txBody>
          <a:bodyPr lIns="0" tIns="0" rIns="0" bIns="0"/>
          <a:lstStyle/>
          <a:p>
            <a:pPr lvl="0" defTabSz="685486">
              <a:defRPr sz="1400">
                <a:solidFill>
                  <a:srgbClr val="FFFFFF"/>
                </a:solidFill>
                <a:latin typeface="Segoe UI"/>
                <a:ea typeface="Segoe UI"/>
                <a:cs typeface="Segoe UI"/>
                <a:sym typeface="Segoe UI"/>
              </a:defRPr>
            </a:pPr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7445950" y="2984342"/>
            <a:ext cx="4110509" cy="48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lnSpc>
                <a:spcPct val="150000"/>
              </a:lnSpc>
            </a:lvl1pPr>
          </a:lstStyle>
          <a:p>
            <a:pPr lvl="0"/>
            <a:r>
              <a:t>Find Descriptors</a:t>
            </a:r>
          </a:p>
        </p:txBody>
      </p:sp>
      <p:sp>
        <p:nvSpPr>
          <p:cNvPr id="108" name="Shape 108"/>
          <p:cNvSpPr/>
          <p:nvPr/>
        </p:nvSpPr>
        <p:spPr>
          <a:xfrm>
            <a:off x="7445950" y="4270872"/>
            <a:ext cx="4110509" cy="50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lnSpc>
                <a:spcPct val="150000"/>
              </a:lnSpc>
            </a:lvl1pPr>
          </a:lstStyle>
          <a:p>
            <a:pPr lvl="0"/>
            <a:r>
              <a:t>Match Descriptors</a:t>
            </a:r>
          </a:p>
        </p:txBody>
      </p:sp>
      <p:sp>
        <p:nvSpPr>
          <p:cNvPr id="109" name="Shape 109"/>
          <p:cNvSpPr/>
          <p:nvPr/>
        </p:nvSpPr>
        <p:spPr>
          <a:xfrm>
            <a:off x="987736" y="3092524"/>
            <a:ext cx="395581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FOR THE BEST PPT</a:t>
            </a:r>
          </a:p>
        </p:txBody>
      </p:sp>
      <p:grpSp>
        <p:nvGrpSpPr>
          <p:cNvPr id="112" name="Group 112"/>
          <p:cNvGrpSpPr/>
          <p:nvPr/>
        </p:nvGrpSpPr>
        <p:grpSpPr>
          <a:xfrm>
            <a:off x="2562815" y="3966328"/>
            <a:ext cx="1153739" cy="332741"/>
            <a:chOff x="0" y="0"/>
            <a:chExt cx="1156514" cy="332740"/>
          </a:xfrm>
        </p:grpSpPr>
        <p:sp>
          <p:nvSpPr>
            <p:cNvPr id="110" name="Shape 110"/>
            <p:cNvSpPr/>
            <p:nvPr/>
          </p:nvSpPr>
          <p:spPr>
            <a:xfrm>
              <a:off x="0" y="36445"/>
              <a:ext cx="1156515" cy="259849"/>
            </a:xfrm>
            <a:prstGeom prst="rect">
              <a:avLst/>
            </a:prstGeom>
            <a:solidFill>
              <a:srgbClr val="3563A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>
              <a:off x="0" y="-1"/>
              <a:ext cx="1156515" cy="332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4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FFFF"/>
                  </a:solidFill>
                </a:rPr>
                <a:t>GET MORE</a:t>
              </a:r>
            </a:p>
          </p:txBody>
        </p:sp>
      </p:grpSp>
      <p:pic>
        <p:nvPicPr>
          <p:cNvPr id="113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5550" y="2475484"/>
            <a:ext cx="4825603" cy="317254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" name="组合 19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88603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/>
        </p:nvSpPr>
        <p:spPr>
          <a:xfrm>
            <a:off x="3677392" y="987534"/>
            <a:ext cx="4837216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2400">
                <a:solidFill>
                  <a:srgbClr val="3563A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563A8"/>
                </a:solidFill>
              </a:rPr>
              <a:t>Image Match</a:t>
            </a:r>
          </a:p>
        </p:txBody>
      </p:sp>
      <p:sp>
        <p:nvSpPr>
          <p:cNvPr id="120" name="Shape 120"/>
          <p:cNvSpPr/>
          <p:nvPr/>
        </p:nvSpPr>
        <p:spPr>
          <a:xfrm>
            <a:off x="4754088" y="1917506"/>
            <a:ext cx="2683824" cy="47502"/>
          </a:xfrm>
          <a:prstGeom prst="rect">
            <a:avLst/>
          </a:prstGeom>
          <a:solidFill>
            <a:srgbClr val="3563A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2228601" y="2384440"/>
            <a:ext cx="7734798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ctr"/>
          </a:lstStyle>
          <a:p>
            <a:pPr lvl="0"/>
            <a:r>
              <a:t>Descriptor:64 Demensions Vector</a:t>
            </a:r>
          </a:p>
        </p:txBody>
      </p:sp>
      <p:sp>
        <p:nvSpPr>
          <p:cNvPr id="122" name="Shape 122"/>
          <p:cNvSpPr/>
          <p:nvPr/>
        </p:nvSpPr>
        <p:spPr>
          <a:xfrm>
            <a:off x="2228601" y="2925600"/>
            <a:ext cx="7734798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ctr"/>
          </a:lstStyle>
          <a:p>
            <a:pPr lvl="0"/>
            <a:r>
              <a:t>Image: n×64 vectors Matrix</a:t>
            </a:r>
          </a:p>
        </p:txBody>
      </p:sp>
      <p:sp>
        <p:nvSpPr>
          <p:cNvPr id="123" name="Shape 123"/>
          <p:cNvSpPr/>
          <p:nvPr/>
        </p:nvSpPr>
        <p:spPr>
          <a:xfrm>
            <a:off x="6140201" y="3667048"/>
            <a:ext cx="4458198" cy="1920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lvl="0" algn="ctr"/>
            <a:r>
              <a:t>[d00 d01 d02…………d63 d64</a:t>
            </a:r>
          </a:p>
          <a:p>
            <a:pPr lvl="0" algn="ctr"/>
            <a:r>
              <a:t>d10 d11 d12…………d163 d164</a:t>
            </a:r>
          </a:p>
          <a:p>
            <a:pPr lvl="0" algn="ctr"/>
            <a:r>
              <a:t>.</a:t>
            </a:r>
          </a:p>
          <a:p>
            <a:pPr lvl="0" algn="ctr"/>
            <a:r>
              <a:t>.</a:t>
            </a:r>
          </a:p>
          <a:p>
            <a:pPr lvl="0" algn="ctr"/>
            <a:r>
              <a:t>.</a:t>
            </a:r>
          </a:p>
          <a:p>
            <a:pPr lvl="0" algn="ctr"/>
            <a:r>
              <a:t>dn0 dn1 dn2……….dn63 dn64]</a:t>
            </a:r>
          </a:p>
        </p:txBody>
      </p:sp>
      <p:sp>
        <p:nvSpPr>
          <p:cNvPr id="124" name="Shape 124"/>
          <p:cNvSpPr/>
          <p:nvPr/>
        </p:nvSpPr>
        <p:spPr>
          <a:xfrm>
            <a:off x="173623" y="4291763"/>
            <a:ext cx="477523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ctr"/>
          </a:lstStyle>
          <a:p>
            <a:pPr lvl="0"/>
            <a:r>
              <a:rPr dirty="0"/>
              <a:t>Image</a:t>
            </a:r>
          </a:p>
        </p:txBody>
      </p:sp>
      <p:sp>
        <p:nvSpPr>
          <p:cNvPr id="125" name="Shape 125"/>
          <p:cNvSpPr/>
          <p:nvPr/>
        </p:nvSpPr>
        <p:spPr>
          <a:xfrm>
            <a:off x="4423073" y="4296816"/>
            <a:ext cx="525781" cy="468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35" y="5400"/>
                </a:moveTo>
                <a:lnTo>
                  <a:pt x="11035" y="0"/>
                </a:lnTo>
                <a:lnTo>
                  <a:pt x="21600" y="10800"/>
                </a:lnTo>
                <a:lnTo>
                  <a:pt x="11035" y="21600"/>
                </a:lnTo>
                <a:lnTo>
                  <a:pt x="11035" y="16200"/>
                </a:lnTo>
                <a:lnTo>
                  <a:pt x="0" y="16200"/>
                </a:lnTo>
                <a:lnTo>
                  <a:pt x="0" y="5400"/>
                </a:lnTo>
                <a:close/>
              </a:path>
            </a:pathLst>
          </a:custGeom>
          <a:ln w="12700">
            <a:solidFill>
              <a:srgbClr val="A6A6A6"/>
            </a:solidFill>
            <a:miter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3563A8"/>
                </a:solidFill>
              </a:defRPr>
            </a:pPr>
            <a:endParaRPr/>
          </a:p>
        </p:txBody>
      </p:sp>
      <p:grpSp>
        <p:nvGrpSpPr>
          <p:cNvPr id="13" name="组合 12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69835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/>
        </p:nvSpPr>
        <p:spPr>
          <a:xfrm>
            <a:off x="3677391" y="784334"/>
            <a:ext cx="483721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2400">
                <a:solidFill>
                  <a:srgbClr val="3563A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563A8"/>
                </a:solidFill>
              </a:rPr>
              <a:t>Image Match</a:t>
            </a:r>
          </a:p>
        </p:txBody>
      </p:sp>
      <p:sp>
        <p:nvSpPr>
          <p:cNvPr id="132" name="Shape 132"/>
          <p:cNvSpPr/>
          <p:nvPr/>
        </p:nvSpPr>
        <p:spPr>
          <a:xfrm>
            <a:off x="4754088" y="1917506"/>
            <a:ext cx="2683824" cy="47502"/>
          </a:xfrm>
          <a:prstGeom prst="rect">
            <a:avLst/>
          </a:prstGeom>
          <a:solidFill>
            <a:srgbClr val="3563A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3" name="Shape 133"/>
          <p:cNvSpPr/>
          <p:nvPr/>
        </p:nvSpPr>
        <p:spPr>
          <a:xfrm>
            <a:off x="2228600" y="1388900"/>
            <a:ext cx="7734798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ctr"/>
          </a:lstStyle>
          <a:p>
            <a:pPr lvl="0"/>
            <a:r>
              <a:t>Find Descriptors Surf</a:t>
            </a:r>
          </a:p>
        </p:txBody>
      </p:sp>
      <p:sp>
        <p:nvSpPr>
          <p:cNvPr id="134" name="Shape 134"/>
          <p:cNvSpPr/>
          <p:nvPr/>
        </p:nvSpPr>
        <p:spPr>
          <a:xfrm>
            <a:off x="2237275" y="2221164"/>
            <a:ext cx="769223" cy="769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6350">
            <a:solidFill>
              <a:srgbClr val="3563A8"/>
            </a:solidFill>
            <a:miter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5" name="Shape 135"/>
          <p:cNvSpPr/>
          <p:nvPr/>
        </p:nvSpPr>
        <p:spPr>
          <a:xfrm>
            <a:off x="2237275" y="3529067"/>
            <a:ext cx="769223" cy="769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6350">
            <a:solidFill>
              <a:srgbClr val="3563A8"/>
            </a:solidFill>
            <a:miter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6" name="Shape 136"/>
          <p:cNvSpPr/>
          <p:nvPr/>
        </p:nvSpPr>
        <p:spPr>
          <a:xfrm>
            <a:off x="2420473" y="2392081"/>
            <a:ext cx="450326" cy="4511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11" y="10381"/>
                </a:moveTo>
                <a:cubicBezTo>
                  <a:pt x="16607" y="10381"/>
                  <a:pt x="15661" y="10800"/>
                  <a:pt x="14926" y="11534"/>
                </a:cubicBezTo>
                <a:cubicBezTo>
                  <a:pt x="13086" y="9699"/>
                  <a:pt x="13086" y="9699"/>
                  <a:pt x="13086" y="9699"/>
                </a:cubicBezTo>
                <a:cubicBezTo>
                  <a:pt x="14190" y="8703"/>
                  <a:pt x="14873" y="7235"/>
                  <a:pt x="14873" y="5610"/>
                </a:cubicBezTo>
                <a:cubicBezTo>
                  <a:pt x="14873" y="2517"/>
                  <a:pt x="12350" y="0"/>
                  <a:pt x="9250" y="0"/>
                </a:cubicBezTo>
                <a:cubicBezTo>
                  <a:pt x="6149" y="0"/>
                  <a:pt x="3574" y="2517"/>
                  <a:pt x="3574" y="5610"/>
                </a:cubicBezTo>
                <a:cubicBezTo>
                  <a:pt x="3574" y="7550"/>
                  <a:pt x="4625" y="9280"/>
                  <a:pt x="6096" y="10276"/>
                </a:cubicBezTo>
                <a:cubicBezTo>
                  <a:pt x="5045" y="13946"/>
                  <a:pt x="5045" y="13946"/>
                  <a:pt x="5045" y="13946"/>
                </a:cubicBezTo>
                <a:cubicBezTo>
                  <a:pt x="4677" y="13841"/>
                  <a:pt x="4309" y="13788"/>
                  <a:pt x="3889" y="13788"/>
                </a:cubicBezTo>
                <a:cubicBezTo>
                  <a:pt x="1734" y="13788"/>
                  <a:pt x="0" y="15518"/>
                  <a:pt x="0" y="17668"/>
                </a:cubicBezTo>
                <a:cubicBezTo>
                  <a:pt x="0" y="19817"/>
                  <a:pt x="1734" y="21600"/>
                  <a:pt x="3889" y="21600"/>
                </a:cubicBezTo>
                <a:cubicBezTo>
                  <a:pt x="6044" y="21600"/>
                  <a:pt x="7831" y="19817"/>
                  <a:pt x="7831" y="17668"/>
                </a:cubicBezTo>
                <a:cubicBezTo>
                  <a:pt x="7831" y="16200"/>
                  <a:pt x="6990" y="14889"/>
                  <a:pt x="5781" y="14260"/>
                </a:cubicBezTo>
                <a:cubicBezTo>
                  <a:pt x="6832" y="10695"/>
                  <a:pt x="6832" y="10695"/>
                  <a:pt x="6832" y="10695"/>
                </a:cubicBezTo>
                <a:cubicBezTo>
                  <a:pt x="7568" y="11010"/>
                  <a:pt x="8356" y="11219"/>
                  <a:pt x="9250" y="11219"/>
                </a:cubicBezTo>
                <a:cubicBezTo>
                  <a:pt x="10458" y="11219"/>
                  <a:pt x="11562" y="10852"/>
                  <a:pt x="12508" y="10223"/>
                </a:cubicBezTo>
                <a:cubicBezTo>
                  <a:pt x="14453" y="12163"/>
                  <a:pt x="14453" y="12163"/>
                  <a:pt x="14453" y="12163"/>
                </a:cubicBezTo>
                <a:cubicBezTo>
                  <a:pt x="14032" y="12740"/>
                  <a:pt x="13769" y="13474"/>
                  <a:pt x="13769" y="14313"/>
                </a:cubicBezTo>
                <a:cubicBezTo>
                  <a:pt x="13769" y="16462"/>
                  <a:pt x="15556" y="18192"/>
                  <a:pt x="17711" y="18192"/>
                </a:cubicBezTo>
                <a:cubicBezTo>
                  <a:pt x="19866" y="18192"/>
                  <a:pt x="21600" y="16462"/>
                  <a:pt x="21600" y="14313"/>
                </a:cubicBezTo>
                <a:cubicBezTo>
                  <a:pt x="21600" y="12111"/>
                  <a:pt x="19866" y="10381"/>
                  <a:pt x="17711" y="10381"/>
                </a:cubicBezTo>
                <a:close/>
                <a:moveTo>
                  <a:pt x="7042" y="17668"/>
                </a:moveTo>
                <a:cubicBezTo>
                  <a:pt x="7042" y="19398"/>
                  <a:pt x="5623" y="20814"/>
                  <a:pt x="3889" y="20814"/>
                </a:cubicBezTo>
                <a:cubicBezTo>
                  <a:pt x="2155" y="20814"/>
                  <a:pt x="736" y="19398"/>
                  <a:pt x="736" y="17668"/>
                </a:cubicBezTo>
                <a:cubicBezTo>
                  <a:pt x="736" y="15938"/>
                  <a:pt x="2155" y="14575"/>
                  <a:pt x="3889" y="14575"/>
                </a:cubicBezTo>
                <a:cubicBezTo>
                  <a:pt x="5623" y="14575"/>
                  <a:pt x="7042" y="15938"/>
                  <a:pt x="7042" y="17668"/>
                </a:cubicBezTo>
                <a:close/>
                <a:moveTo>
                  <a:pt x="4362" y="5610"/>
                </a:moveTo>
                <a:cubicBezTo>
                  <a:pt x="4362" y="2936"/>
                  <a:pt x="6569" y="734"/>
                  <a:pt x="9250" y="734"/>
                </a:cubicBezTo>
                <a:cubicBezTo>
                  <a:pt x="11930" y="734"/>
                  <a:pt x="14085" y="2936"/>
                  <a:pt x="14085" y="5610"/>
                </a:cubicBezTo>
                <a:cubicBezTo>
                  <a:pt x="14085" y="8283"/>
                  <a:pt x="11930" y="10485"/>
                  <a:pt x="9250" y="10485"/>
                </a:cubicBezTo>
                <a:cubicBezTo>
                  <a:pt x="6569" y="10485"/>
                  <a:pt x="4362" y="8283"/>
                  <a:pt x="4362" y="5610"/>
                </a:cubicBezTo>
                <a:close/>
                <a:moveTo>
                  <a:pt x="17711" y="17406"/>
                </a:moveTo>
                <a:cubicBezTo>
                  <a:pt x="15977" y="17406"/>
                  <a:pt x="14558" y="16043"/>
                  <a:pt x="14558" y="14313"/>
                </a:cubicBezTo>
                <a:cubicBezTo>
                  <a:pt x="14558" y="12583"/>
                  <a:pt x="15977" y="11167"/>
                  <a:pt x="17711" y="11167"/>
                </a:cubicBezTo>
                <a:cubicBezTo>
                  <a:pt x="19445" y="11167"/>
                  <a:pt x="20864" y="12583"/>
                  <a:pt x="20864" y="14313"/>
                </a:cubicBezTo>
                <a:cubicBezTo>
                  <a:pt x="20864" y="16043"/>
                  <a:pt x="19445" y="17406"/>
                  <a:pt x="17711" y="17406"/>
                </a:cubicBezTo>
                <a:close/>
              </a:path>
            </a:pathLst>
          </a:custGeom>
          <a:solidFill>
            <a:srgbClr val="808080"/>
          </a:solidFill>
          <a:ln w="12700">
            <a:miter lim="400000"/>
          </a:ln>
        </p:spPr>
        <p:txBody>
          <a:bodyPr lIns="0" tIns="0" rIns="0" bIns="0"/>
          <a:lstStyle/>
          <a:p>
            <a:pPr lvl="0" defTabSz="685486">
              <a:defRPr sz="1400">
                <a:solidFill>
                  <a:srgbClr val="FFFFFF"/>
                </a:solidFill>
                <a:latin typeface="Segoe UI"/>
                <a:ea typeface="Segoe UI"/>
                <a:cs typeface="Segoe UI"/>
                <a:sym typeface="Segoe UI"/>
              </a:defRPr>
            </a:pPr>
            <a:endParaRPr/>
          </a:p>
        </p:txBody>
      </p:sp>
      <p:sp>
        <p:nvSpPr>
          <p:cNvPr id="137" name="Shape 137"/>
          <p:cNvSpPr/>
          <p:nvPr/>
        </p:nvSpPr>
        <p:spPr>
          <a:xfrm>
            <a:off x="2419364" y="3765029"/>
            <a:ext cx="429610" cy="3596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16" y="21600"/>
                </a:moveTo>
                <a:cubicBezTo>
                  <a:pt x="17711" y="21600"/>
                  <a:pt x="17658" y="21537"/>
                  <a:pt x="17553" y="21474"/>
                </a:cubicBezTo>
                <a:cubicBezTo>
                  <a:pt x="14190" y="17393"/>
                  <a:pt x="14190" y="17393"/>
                  <a:pt x="14190" y="17393"/>
                </a:cubicBezTo>
                <a:cubicBezTo>
                  <a:pt x="3889" y="17393"/>
                  <a:pt x="3889" y="17393"/>
                  <a:pt x="3889" y="17393"/>
                </a:cubicBezTo>
                <a:cubicBezTo>
                  <a:pt x="1734" y="17393"/>
                  <a:pt x="0" y="15321"/>
                  <a:pt x="0" y="12747"/>
                </a:cubicBezTo>
                <a:cubicBezTo>
                  <a:pt x="0" y="4647"/>
                  <a:pt x="0" y="4647"/>
                  <a:pt x="0" y="4647"/>
                </a:cubicBezTo>
                <a:cubicBezTo>
                  <a:pt x="0" y="2072"/>
                  <a:pt x="1734" y="0"/>
                  <a:pt x="3889" y="0"/>
                </a:cubicBezTo>
                <a:cubicBezTo>
                  <a:pt x="17764" y="0"/>
                  <a:pt x="17764" y="0"/>
                  <a:pt x="17764" y="0"/>
                </a:cubicBezTo>
                <a:cubicBezTo>
                  <a:pt x="19866" y="0"/>
                  <a:pt x="21600" y="2072"/>
                  <a:pt x="21600" y="4647"/>
                </a:cubicBezTo>
                <a:cubicBezTo>
                  <a:pt x="21600" y="12747"/>
                  <a:pt x="21600" y="12747"/>
                  <a:pt x="21600" y="12747"/>
                </a:cubicBezTo>
                <a:cubicBezTo>
                  <a:pt x="21600" y="15195"/>
                  <a:pt x="20181" y="17142"/>
                  <a:pt x="18236" y="17393"/>
                </a:cubicBezTo>
                <a:cubicBezTo>
                  <a:pt x="18236" y="21160"/>
                  <a:pt x="18236" y="21160"/>
                  <a:pt x="18236" y="21160"/>
                </a:cubicBezTo>
                <a:cubicBezTo>
                  <a:pt x="18236" y="21349"/>
                  <a:pt x="18131" y="21474"/>
                  <a:pt x="17974" y="21600"/>
                </a:cubicBezTo>
                <a:cubicBezTo>
                  <a:pt x="17921" y="21600"/>
                  <a:pt x="17869" y="21600"/>
                  <a:pt x="17816" y="21600"/>
                </a:cubicBezTo>
                <a:close/>
                <a:moveTo>
                  <a:pt x="3889" y="942"/>
                </a:moveTo>
                <a:cubicBezTo>
                  <a:pt x="2155" y="942"/>
                  <a:pt x="736" y="2574"/>
                  <a:pt x="736" y="4647"/>
                </a:cubicBezTo>
                <a:cubicBezTo>
                  <a:pt x="736" y="12747"/>
                  <a:pt x="736" y="12747"/>
                  <a:pt x="736" y="12747"/>
                </a:cubicBezTo>
                <a:cubicBezTo>
                  <a:pt x="736" y="14819"/>
                  <a:pt x="2155" y="16451"/>
                  <a:pt x="3889" y="16451"/>
                </a:cubicBezTo>
                <a:cubicBezTo>
                  <a:pt x="14347" y="16451"/>
                  <a:pt x="14347" y="16451"/>
                  <a:pt x="14347" y="16451"/>
                </a:cubicBezTo>
                <a:cubicBezTo>
                  <a:pt x="14453" y="16451"/>
                  <a:pt x="14558" y="16514"/>
                  <a:pt x="14610" y="16577"/>
                </a:cubicBezTo>
                <a:cubicBezTo>
                  <a:pt x="17448" y="20030"/>
                  <a:pt x="17448" y="20030"/>
                  <a:pt x="17448" y="20030"/>
                </a:cubicBezTo>
                <a:cubicBezTo>
                  <a:pt x="17448" y="16953"/>
                  <a:pt x="17448" y="16953"/>
                  <a:pt x="17448" y="16953"/>
                </a:cubicBezTo>
                <a:cubicBezTo>
                  <a:pt x="17448" y="16702"/>
                  <a:pt x="17606" y="16451"/>
                  <a:pt x="17816" y="16451"/>
                </a:cubicBezTo>
                <a:cubicBezTo>
                  <a:pt x="19498" y="16451"/>
                  <a:pt x="20864" y="14819"/>
                  <a:pt x="20864" y="12747"/>
                </a:cubicBezTo>
                <a:cubicBezTo>
                  <a:pt x="20864" y="4647"/>
                  <a:pt x="20864" y="4647"/>
                  <a:pt x="20864" y="4647"/>
                </a:cubicBezTo>
                <a:cubicBezTo>
                  <a:pt x="20864" y="2574"/>
                  <a:pt x="19445" y="942"/>
                  <a:pt x="17764" y="942"/>
                </a:cubicBezTo>
                <a:lnTo>
                  <a:pt x="3889" y="942"/>
                </a:lnTo>
                <a:close/>
              </a:path>
            </a:pathLst>
          </a:custGeom>
          <a:solidFill>
            <a:srgbClr val="808080"/>
          </a:solidFill>
          <a:ln w="12700">
            <a:miter lim="400000"/>
          </a:ln>
        </p:spPr>
        <p:txBody>
          <a:bodyPr lIns="0" tIns="0" rIns="0" bIns="0"/>
          <a:lstStyle/>
          <a:p>
            <a:pPr lvl="0" defTabSz="685486">
              <a:defRPr sz="1400">
                <a:solidFill>
                  <a:srgbClr val="FFFFFF"/>
                </a:solidFill>
                <a:latin typeface="Segoe UI"/>
                <a:ea typeface="Segoe UI"/>
                <a:cs typeface="Segoe UI"/>
                <a:sym typeface="Segoe UI"/>
              </a:defRPr>
            </a:pPr>
            <a:endParaRPr/>
          </a:p>
        </p:txBody>
      </p:sp>
      <p:sp>
        <p:nvSpPr>
          <p:cNvPr id="138" name="Shape 138"/>
          <p:cNvSpPr/>
          <p:nvPr/>
        </p:nvSpPr>
        <p:spPr>
          <a:xfrm>
            <a:off x="3392895" y="2429249"/>
            <a:ext cx="8159000" cy="37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6000" tIns="36000" rIns="36000" bIns="36000">
            <a:spAutoFit/>
          </a:bodyPr>
          <a:lstStyle>
            <a:lvl1pPr>
              <a:lnSpc>
                <a:spcPct val="150000"/>
              </a:lnSpc>
            </a:lvl1pPr>
          </a:lstStyle>
          <a:p>
            <a:pPr lvl="0"/>
            <a:r>
              <a:t>Pixel -&gt; Hessian Matrix -&gt; Determinant -&gt;feature value</a:t>
            </a:r>
          </a:p>
        </p:txBody>
      </p:sp>
      <p:sp>
        <p:nvSpPr>
          <p:cNvPr id="139" name="Shape 139"/>
          <p:cNvSpPr/>
          <p:nvPr/>
        </p:nvSpPr>
        <p:spPr>
          <a:xfrm>
            <a:off x="2957771" y="3537758"/>
            <a:ext cx="8800648" cy="751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lvl="1">
              <a:lnSpc>
                <a:spcPct val="150000"/>
              </a:lnSpc>
            </a:pPr>
            <a:r>
              <a:t>Build Scale Space -&gt; Compare feature val -&gt; locate descriptor</a:t>
            </a:r>
          </a:p>
          <a:p>
            <a:pPr lvl="0">
              <a:lnSpc>
                <a:spcPct val="150000"/>
              </a:lnSpc>
            </a:pPr>
            <a:r>
              <a:rPr sz="1200"/>
              <a:t>          Scale: proportional ratio of a linear dimension of the model to the same feature of the original.</a:t>
            </a:r>
          </a:p>
        </p:txBody>
      </p:sp>
      <p:sp>
        <p:nvSpPr>
          <p:cNvPr id="140" name="Shape 140"/>
          <p:cNvSpPr/>
          <p:nvPr/>
        </p:nvSpPr>
        <p:spPr>
          <a:xfrm>
            <a:off x="2161075" y="4849725"/>
            <a:ext cx="769223" cy="769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6350">
            <a:solidFill>
              <a:srgbClr val="3563A8"/>
            </a:solidFill>
            <a:miter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2367091" y="5008102"/>
            <a:ext cx="357191" cy="4524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64" y="4565"/>
                </a:moveTo>
                <a:cubicBezTo>
                  <a:pt x="17492" y="4565"/>
                  <a:pt x="17492" y="4565"/>
                  <a:pt x="17492" y="4565"/>
                </a:cubicBezTo>
                <a:cubicBezTo>
                  <a:pt x="17492" y="1669"/>
                  <a:pt x="17492" y="1669"/>
                  <a:pt x="17492" y="1669"/>
                </a:cubicBezTo>
                <a:cubicBezTo>
                  <a:pt x="17492" y="1473"/>
                  <a:pt x="17243" y="1325"/>
                  <a:pt x="16994" y="1325"/>
                </a:cubicBezTo>
                <a:cubicBezTo>
                  <a:pt x="13321" y="1325"/>
                  <a:pt x="13321" y="1325"/>
                  <a:pt x="13321" y="1325"/>
                </a:cubicBezTo>
                <a:cubicBezTo>
                  <a:pt x="13321" y="344"/>
                  <a:pt x="13321" y="344"/>
                  <a:pt x="13321" y="344"/>
                </a:cubicBezTo>
                <a:cubicBezTo>
                  <a:pt x="13321" y="147"/>
                  <a:pt x="13134" y="0"/>
                  <a:pt x="12885" y="0"/>
                </a:cubicBezTo>
                <a:cubicBezTo>
                  <a:pt x="8715" y="0"/>
                  <a:pt x="8715" y="0"/>
                  <a:pt x="8715" y="0"/>
                </a:cubicBezTo>
                <a:cubicBezTo>
                  <a:pt x="8466" y="0"/>
                  <a:pt x="8279" y="147"/>
                  <a:pt x="8279" y="344"/>
                </a:cubicBezTo>
                <a:cubicBezTo>
                  <a:pt x="8279" y="1325"/>
                  <a:pt x="8279" y="1325"/>
                  <a:pt x="8279" y="1325"/>
                </a:cubicBezTo>
                <a:cubicBezTo>
                  <a:pt x="4606" y="1325"/>
                  <a:pt x="4606" y="1325"/>
                  <a:pt x="4606" y="1325"/>
                </a:cubicBezTo>
                <a:cubicBezTo>
                  <a:pt x="4357" y="1325"/>
                  <a:pt x="4108" y="1473"/>
                  <a:pt x="4108" y="1669"/>
                </a:cubicBezTo>
                <a:cubicBezTo>
                  <a:pt x="4108" y="7805"/>
                  <a:pt x="4108" y="7805"/>
                  <a:pt x="4108" y="7805"/>
                </a:cubicBezTo>
                <a:cubicBezTo>
                  <a:pt x="436" y="7805"/>
                  <a:pt x="436" y="7805"/>
                  <a:pt x="436" y="7805"/>
                </a:cubicBezTo>
                <a:cubicBezTo>
                  <a:pt x="187" y="7805"/>
                  <a:pt x="0" y="8002"/>
                  <a:pt x="0" y="8198"/>
                </a:cubicBezTo>
                <a:cubicBezTo>
                  <a:pt x="0" y="14727"/>
                  <a:pt x="0" y="14727"/>
                  <a:pt x="0" y="14727"/>
                </a:cubicBezTo>
                <a:cubicBezTo>
                  <a:pt x="0" y="14825"/>
                  <a:pt x="62" y="14924"/>
                  <a:pt x="124" y="14973"/>
                </a:cubicBezTo>
                <a:cubicBezTo>
                  <a:pt x="4108" y="18115"/>
                  <a:pt x="4108" y="18115"/>
                  <a:pt x="4108" y="18115"/>
                </a:cubicBezTo>
                <a:cubicBezTo>
                  <a:pt x="4108" y="21256"/>
                  <a:pt x="4108" y="21256"/>
                  <a:pt x="4108" y="21256"/>
                </a:cubicBezTo>
                <a:cubicBezTo>
                  <a:pt x="4108" y="21453"/>
                  <a:pt x="4357" y="21600"/>
                  <a:pt x="4606" y="21600"/>
                </a:cubicBezTo>
                <a:cubicBezTo>
                  <a:pt x="16994" y="21600"/>
                  <a:pt x="16994" y="21600"/>
                  <a:pt x="16994" y="21600"/>
                </a:cubicBezTo>
                <a:cubicBezTo>
                  <a:pt x="17243" y="21600"/>
                  <a:pt x="17492" y="21453"/>
                  <a:pt x="17492" y="21256"/>
                </a:cubicBezTo>
                <a:cubicBezTo>
                  <a:pt x="17492" y="17869"/>
                  <a:pt x="17492" y="17869"/>
                  <a:pt x="17492" y="17869"/>
                </a:cubicBezTo>
                <a:cubicBezTo>
                  <a:pt x="21476" y="14973"/>
                  <a:pt x="21476" y="14973"/>
                  <a:pt x="21476" y="14973"/>
                </a:cubicBezTo>
                <a:cubicBezTo>
                  <a:pt x="21538" y="14924"/>
                  <a:pt x="21600" y="14825"/>
                  <a:pt x="21600" y="14727"/>
                </a:cubicBezTo>
                <a:cubicBezTo>
                  <a:pt x="21600" y="4909"/>
                  <a:pt x="21600" y="4909"/>
                  <a:pt x="21600" y="4909"/>
                </a:cubicBezTo>
                <a:cubicBezTo>
                  <a:pt x="21600" y="4713"/>
                  <a:pt x="21413" y="4565"/>
                  <a:pt x="21164" y="4565"/>
                </a:cubicBezTo>
                <a:close/>
                <a:moveTo>
                  <a:pt x="20666" y="14531"/>
                </a:moveTo>
                <a:cubicBezTo>
                  <a:pt x="16682" y="17427"/>
                  <a:pt x="16682" y="17427"/>
                  <a:pt x="16682" y="17427"/>
                </a:cubicBezTo>
                <a:cubicBezTo>
                  <a:pt x="16620" y="17525"/>
                  <a:pt x="16558" y="17624"/>
                  <a:pt x="16558" y="17722"/>
                </a:cubicBezTo>
                <a:cubicBezTo>
                  <a:pt x="16558" y="20864"/>
                  <a:pt x="16558" y="20864"/>
                  <a:pt x="16558" y="20864"/>
                </a:cubicBezTo>
                <a:cubicBezTo>
                  <a:pt x="5042" y="20864"/>
                  <a:pt x="5042" y="20864"/>
                  <a:pt x="5042" y="20864"/>
                </a:cubicBezTo>
                <a:cubicBezTo>
                  <a:pt x="5042" y="17967"/>
                  <a:pt x="5042" y="17967"/>
                  <a:pt x="5042" y="17967"/>
                </a:cubicBezTo>
                <a:cubicBezTo>
                  <a:pt x="5042" y="17869"/>
                  <a:pt x="4980" y="17771"/>
                  <a:pt x="4918" y="17722"/>
                </a:cubicBezTo>
                <a:cubicBezTo>
                  <a:pt x="934" y="14580"/>
                  <a:pt x="934" y="14580"/>
                  <a:pt x="934" y="14580"/>
                </a:cubicBezTo>
                <a:cubicBezTo>
                  <a:pt x="934" y="8542"/>
                  <a:pt x="934" y="8542"/>
                  <a:pt x="934" y="8542"/>
                </a:cubicBezTo>
                <a:cubicBezTo>
                  <a:pt x="4108" y="8542"/>
                  <a:pt x="4108" y="8542"/>
                  <a:pt x="4108" y="8542"/>
                </a:cubicBezTo>
                <a:cubicBezTo>
                  <a:pt x="4108" y="11438"/>
                  <a:pt x="4108" y="11438"/>
                  <a:pt x="4108" y="11438"/>
                </a:cubicBezTo>
                <a:cubicBezTo>
                  <a:pt x="5042" y="11438"/>
                  <a:pt x="5042" y="11438"/>
                  <a:pt x="5042" y="11438"/>
                </a:cubicBezTo>
                <a:cubicBezTo>
                  <a:pt x="5042" y="8198"/>
                  <a:pt x="5042" y="8198"/>
                  <a:pt x="5042" y="8198"/>
                </a:cubicBezTo>
                <a:cubicBezTo>
                  <a:pt x="5042" y="2013"/>
                  <a:pt x="5042" y="2013"/>
                  <a:pt x="5042" y="2013"/>
                </a:cubicBezTo>
                <a:cubicBezTo>
                  <a:pt x="8279" y="2013"/>
                  <a:pt x="8279" y="2013"/>
                  <a:pt x="8279" y="2013"/>
                </a:cubicBezTo>
                <a:cubicBezTo>
                  <a:pt x="8279" y="11438"/>
                  <a:pt x="8279" y="11438"/>
                  <a:pt x="8279" y="11438"/>
                </a:cubicBezTo>
                <a:cubicBezTo>
                  <a:pt x="9213" y="11438"/>
                  <a:pt x="9213" y="11438"/>
                  <a:pt x="9213" y="11438"/>
                </a:cubicBezTo>
                <a:cubicBezTo>
                  <a:pt x="9213" y="1669"/>
                  <a:pt x="9213" y="1669"/>
                  <a:pt x="9213" y="1669"/>
                </a:cubicBezTo>
                <a:cubicBezTo>
                  <a:pt x="9213" y="736"/>
                  <a:pt x="9213" y="736"/>
                  <a:pt x="9213" y="736"/>
                </a:cubicBezTo>
                <a:cubicBezTo>
                  <a:pt x="12387" y="736"/>
                  <a:pt x="12387" y="736"/>
                  <a:pt x="12387" y="736"/>
                </a:cubicBezTo>
                <a:cubicBezTo>
                  <a:pt x="12387" y="1669"/>
                  <a:pt x="12387" y="1669"/>
                  <a:pt x="12387" y="1669"/>
                </a:cubicBezTo>
                <a:cubicBezTo>
                  <a:pt x="12387" y="11438"/>
                  <a:pt x="12387" y="11438"/>
                  <a:pt x="12387" y="11438"/>
                </a:cubicBezTo>
                <a:cubicBezTo>
                  <a:pt x="13321" y="11438"/>
                  <a:pt x="13321" y="11438"/>
                  <a:pt x="13321" y="11438"/>
                </a:cubicBezTo>
                <a:cubicBezTo>
                  <a:pt x="13321" y="2013"/>
                  <a:pt x="13321" y="2013"/>
                  <a:pt x="13321" y="2013"/>
                </a:cubicBezTo>
                <a:cubicBezTo>
                  <a:pt x="16558" y="2013"/>
                  <a:pt x="16558" y="2013"/>
                  <a:pt x="16558" y="2013"/>
                </a:cubicBezTo>
                <a:cubicBezTo>
                  <a:pt x="16558" y="4909"/>
                  <a:pt x="16558" y="4909"/>
                  <a:pt x="16558" y="4909"/>
                </a:cubicBezTo>
                <a:cubicBezTo>
                  <a:pt x="16558" y="11438"/>
                  <a:pt x="16558" y="11438"/>
                  <a:pt x="16558" y="11438"/>
                </a:cubicBezTo>
                <a:cubicBezTo>
                  <a:pt x="17492" y="11438"/>
                  <a:pt x="17492" y="11438"/>
                  <a:pt x="17492" y="11438"/>
                </a:cubicBezTo>
                <a:cubicBezTo>
                  <a:pt x="17492" y="5302"/>
                  <a:pt x="17492" y="5302"/>
                  <a:pt x="17492" y="5302"/>
                </a:cubicBezTo>
                <a:cubicBezTo>
                  <a:pt x="20666" y="5302"/>
                  <a:pt x="20666" y="5302"/>
                  <a:pt x="20666" y="5302"/>
                </a:cubicBezTo>
                <a:lnTo>
                  <a:pt x="20666" y="14531"/>
                </a:lnTo>
                <a:close/>
              </a:path>
            </a:pathLst>
          </a:custGeom>
          <a:solidFill>
            <a:srgbClr val="808080"/>
          </a:solidFill>
          <a:ln w="12700">
            <a:miter lim="400000"/>
          </a:ln>
        </p:spPr>
        <p:txBody>
          <a:bodyPr lIns="0" tIns="0" rIns="0" bIns="0"/>
          <a:lstStyle/>
          <a:p>
            <a:pPr lvl="0" defTabSz="685486">
              <a:defRPr sz="1400">
                <a:solidFill>
                  <a:srgbClr val="FFFFFF"/>
                </a:solidFill>
                <a:latin typeface="Segoe UI"/>
                <a:ea typeface="Segoe UI"/>
                <a:cs typeface="Segoe UI"/>
                <a:sym typeface="Segoe UI"/>
              </a:defRPr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3037295" y="5021306"/>
            <a:ext cx="6745927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lvl="1">
              <a:lnSpc>
                <a:spcPct val="150000"/>
              </a:lnSpc>
            </a:pPr>
            <a:r>
              <a:t>Calculate Sum of Harr Wavelet -&gt; Direction of descriptor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10774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/>
        </p:nvSpPr>
        <p:spPr>
          <a:xfrm>
            <a:off x="3677391" y="784334"/>
            <a:ext cx="483721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2400">
                <a:solidFill>
                  <a:srgbClr val="3563A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563A8"/>
                </a:solidFill>
              </a:rPr>
              <a:t>Image Match</a:t>
            </a:r>
          </a:p>
        </p:txBody>
      </p:sp>
      <p:sp>
        <p:nvSpPr>
          <p:cNvPr id="149" name="Shape 149"/>
          <p:cNvSpPr/>
          <p:nvPr/>
        </p:nvSpPr>
        <p:spPr>
          <a:xfrm>
            <a:off x="4754088" y="1917506"/>
            <a:ext cx="2683824" cy="47502"/>
          </a:xfrm>
          <a:prstGeom prst="rect">
            <a:avLst/>
          </a:prstGeom>
          <a:solidFill>
            <a:srgbClr val="3563A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0" name="Shape 150"/>
          <p:cNvSpPr/>
          <p:nvPr/>
        </p:nvSpPr>
        <p:spPr>
          <a:xfrm>
            <a:off x="2228600" y="1388900"/>
            <a:ext cx="7734798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ctr"/>
          </a:lstStyle>
          <a:p>
            <a:pPr lvl="0"/>
            <a:r>
              <a:t>Match Descriptors</a:t>
            </a:r>
          </a:p>
        </p:txBody>
      </p:sp>
      <p:graphicFrame>
        <p:nvGraphicFramePr>
          <p:cNvPr id="151" name="Table 151"/>
          <p:cNvGraphicFramePr/>
          <p:nvPr/>
        </p:nvGraphicFramePr>
        <p:xfrm>
          <a:off x="2420651" y="2587640"/>
          <a:ext cx="7350696" cy="3611880"/>
        </p:xfrm>
        <a:graphic>
          <a:graphicData uri="http://schemas.openxmlformats.org/drawingml/2006/table">
            <a:tbl>
              <a:tblPr bandRow="1"/>
              <a:tblGrid>
                <a:gridCol w="2450232"/>
                <a:gridCol w="2450232"/>
                <a:gridCol w="2450232"/>
              </a:tblGrid>
              <a:tr h="375862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Source Image</a:t>
                      </a:r>
                    </a:p>
                  </a:txBody>
                  <a:tcPr marL="63500" marR="63500" marT="63500" marB="63500" horzOverflow="overflow"/>
                </a:tc>
                <a:tc gridSpan="2"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Database Image</a:t>
                      </a:r>
                    </a:p>
                  </a:txBody>
                  <a:tcPr marL="63500" marR="63500" marT="63500" marB="63500" horzOverflow="overflow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375862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Descriptor Index</a:t>
                      </a: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Descriptor Index</a:t>
                      </a: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Mapped Image Index</a:t>
                      </a:r>
                    </a:p>
                  </a:txBody>
                  <a:tcPr marL="63500" marR="63500" marT="63500" marB="63500" horzOverflow="overflow"/>
                </a:tc>
              </a:tr>
              <a:tr h="375862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1</a:t>
                      </a: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49</a:t>
                      </a: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1</a:t>
                      </a:r>
                    </a:p>
                  </a:txBody>
                  <a:tcPr marL="63500" marR="63500" marT="63500" marB="63500" horzOverflow="overflow"/>
                </a:tc>
              </a:tr>
              <a:tr h="375862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2</a:t>
                      </a: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87</a:t>
                      </a: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1</a:t>
                      </a:r>
                    </a:p>
                  </a:txBody>
                  <a:tcPr marL="63500" marR="63500" marT="63500" marB="63500" horzOverflow="overflow"/>
                </a:tc>
              </a:tr>
              <a:tr h="375862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3</a:t>
                      </a: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403</a:t>
                      </a: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2</a:t>
                      </a:r>
                    </a:p>
                  </a:txBody>
                  <a:tcPr marL="63500" marR="63500" marT="63500" marB="63500" horzOverflow="overflow"/>
                </a:tc>
              </a:tr>
              <a:tr h="375862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endParaRPr/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endParaRPr/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endParaRPr/>
                    </a:p>
                  </a:txBody>
                  <a:tcPr marL="63500" marR="63500" marT="63500" marB="63500" horzOverflow="overflow"/>
                </a:tc>
              </a:tr>
              <a:tr h="375862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endParaRPr/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endParaRPr/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endParaRPr/>
                    </a:p>
                  </a:txBody>
                  <a:tcPr marL="63500" marR="63500" marT="63500" marB="63500" horzOverflow="overflow"/>
                </a:tc>
              </a:tr>
              <a:tr h="375862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endParaRPr/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endParaRPr/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endParaRPr/>
                    </a:p>
                  </a:txBody>
                  <a:tcPr marL="63500" marR="63500" marT="63500" marB="63500" horzOverflow="overflow"/>
                </a:tc>
              </a:tr>
              <a:tr h="375862"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n</a:t>
                      </a: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9785</a:t>
                      </a: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t>56</a:t>
                      </a:r>
                    </a:p>
                  </a:txBody>
                  <a:tcPr marL="63500" marR="63500" marT="63500" marB="63500" horzOverflow="overflow"/>
                </a:tc>
              </a:tr>
            </a:tbl>
          </a:graphicData>
        </a:graphic>
      </p:graphicFrame>
      <p:grpSp>
        <p:nvGrpSpPr>
          <p:cNvPr id="10" name="组合 9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07633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/>
        </p:nvSpPr>
        <p:spPr>
          <a:xfrm>
            <a:off x="3677391" y="784334"/>
            <a:ext cx="483721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2400">
                <a:solidFill>
                  <a:srgbClr val="3563A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563A8"/>
                </a:solidFill>
              </a:rPr>
              <a:t>Image Match</a:t>
            </a:r>
          </a:p>
        </p:txBody>
      </p:sp>
      <p:sp>
        <p:nvSpPr>
          <p:cNvPr id="158" name="Shape 158"/>
          <p:cNvSpPr/>
          <p:nvPr/>
        </p:nvSpPr>
        <p:spPr>
          <a:xfrm>
            <a:off x="4754088" y="1917506"/>
            <a:ext cx="2683824" cy="47502"/>
          </a:xfrm>
          <a:prstGeom prst="rect">
            <a:avLst/>
          </a:prstGeom>
          <a:solidFill>
            <a:srgbClr val="3563A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9" name="Shape 159"/>
          <p:cNvSpPr/>
          <p:nvPr/>
        </p:nvSpPr>
        <p:spPr>
          <a:xfrm>
            <a:off x="2228600" y="1388900"/>
            <a:ext cx="7734798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ctr"/>
          </a:lstStyle>
          <a:p>
            <a:pPr lvl="0"/>
            <a:r>
              <a:t>Achievement</a:t>
            </a:r>
          </a:p>
        </p:txBody>
      </p:sp>
      <p:sp>
        <p:nvSpPr>
          <p:cNvPr id="160" name="Shape 160"/>
          <p:cNvSpPr/>
          <p:nvPr/>
        </p:nvSpPr>
        <p:spPr>
          <a:xfrm>
            <a:off x="1112485" y="2034074"/>
            <a:ext cx="769222" cy="769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6350">
            <a:solidFill>
              <a:srgbClr val="3563A8"/>
            </a:solidFill>
            <a:miter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1" name="Shape 161"/>
          <p:cNvSpPr/>
          <p:nvPr/>
        </p:nvSpPr>
        <p:spPr>
          <a:xfrm>
            <a:off x="1271933" y="2193117"/>
            <a:ext cx="450326" cy="4511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11" y="10381"/>
                </a:moveTo>
                <a:cubicBezTo>
                  <a:pt x="16607" y="10381"/>
                  <a:pt x="15661" y="10800"/>
                  <a:pt x="14926" y="11534"/>
                </a:cubicBezTo>
                <a:cubicBezTo>
                  <a:pt x="13086" y="9699"/>
                  <a:pt x="13086" y="9699"/>
                  <a:pt x="13086" y="9699"/>
                </a:cubicBezTo>
                <a:cubicBezTo>
                  <a:pt x="14190" y="8703"/>
                  <a:pt x="14873" y="7235"/>
                  <a:pt x="14873" y="5610"/>
                </a:cubicBezTo>
                <a:cubicBezTo>
                  <a:pt x="14873" y="2517"/>
                  <a:pt x="12350" y="0"/>
                  <a:pt x="9250" y="0"/>
                </a:cubicBezTo>
                <a:cubicBezTo>
                  <a:pt x="6149" y="0"/>
                  <a:pt x="3574" y="2517"/>
                  <a:pt x="3574" y="5610"/>
                </a:cubicBezTo>
                <a:cubicBezTo>
                  <a:pt x="3574" y="7550"/>
                  <a:pt x="4625" y="9280"/>
                  <a:pt x="6096" y="10276"/>
                </a:cubicBezTo>
                <a:cubicBezTo>
                  <a:pt x="5045" y="13946"/>
                  <a:pt x="5045" y="13946"/>
                  <a:pt x="5045" y="13946"/>
                </a:cubicBezTo>
                <a:cubicBezTo>
                  <a:pt x="4677" y="13841"/>
                  <a:pt x="4309" y="13788"/>
                  <a:pt x="3889" y="13788"/>
                </a:cubicBezTo>
                <a:cubicBezTo>
                  <a:pt x="1734" y="13788"/>
                  <a:pt x="0" y="15518"/>
                  <a:pt x="0" y="17668"/>
                </a:cubicBezTo>
                <a:cubicBezTo>
                  <a:pt x="0" y="19817"/>
                  <a:pt x="1734" y="21600"/>
                  <a:pt x="3889" y="21600"/>
                </a:cubicBezTo>
                <a:cubicBezTo>
                  <a:pt x="6044" y="21600"/>
                  <a:pt x="7831" y="19817"/>
                  <a:pt x="7831" y="17668"/>
                </a:cubicBezTo>
                <a:cubicBezTo>
                  <a:pt x="7831" y="16200"/>
                  <a:pt x="6990" y="14889"/>
                  <a:pt x="5781" y="14260"/>
                </a:cubicBezTo>
                <a:cubicBezTo>
                  <a:pt x="6832" y="10695"/>
                  <a:pt x="6832" y="10695"/>
                  <a:pt x="6832" y="10695"/>
                </a:cubicBezTo>
                <a:cubicBezTo>
                  <a:pt x="7568" y="11010"/>
                  <a:pt x="8356" y="11219"/>
                  <a:pt x="9250" y="11219"/>
                </a:cubicBezTo>
                <a:cubicBezTo>
                  <a:pt x="10458" y="11219"/>
                  <a:pt x="11562" y="10852"/>
                  <a:pt x="12508" y="10223"/>
                </a:cubicBezTo>
                <a:cubicBezTo>
                  <a:pt x="14453" y="12163"/>
                  <a:pt x="14453" y="12163"/>
                  <a:pt x="14453" y="12163"/>
                </a:cubicBezTo>
                <a:cubicBezTo>
                  <a:pt x="14032" y="12740"/>
                  <a:pt x="13769" y="13474"/>
                  <a:pt x="13769" y="14313"/>
                </a:cubicBezTo>
                <a:cubicBezTo>
                  <a:pt x="13769" y="16462"/>
                  <a:pt x="15556" y="18192"/>
                  <a:pt x="17711" y="18192"/>
                </a:cubicBezTo>
                <a:cubicBezTo>
                  <a:pt x="19866" y="18192"/>
                  <a:pt x="21600" y="16462"/>
                  <a:pt x="21600" y="14313"/>
                </a:cubicBezTo>
                <a:cubicBezTo>
                  <a:pt x="21600" y="12111"/>
                  <a:pt x="19866" y="10381"/>
                  <a:pt x="17711" y="10381"/>
                </a:cubicBezTo>
                <a:close/>
                <a:moveTo>
                  <a:pt x="7042" y="17668"/>
                </a:moveTo>
                <a:cubicBezTo>
                  <a:pt x="7042" y="19398"/>
                  <a:pt x="5623" y="20814"/>
                  <a:pt x="3889" y="20814"/>
                </a:cubicBezTo>
                <a:cubicBezTo>
                  <a:pt x="2155" y="20814"/>
                  <a:pt x="736" y="19398"/>
                  <a:pt x="736" y="17668"/>
                </a:cubicBezTo>
                <a:cubicBezTo>
                  <a:pt x="736" y="15938"/>
                  <a:pt x="2155" y="14575"/>
                  <a:pt x="3889" y="14575"/>
                </a:cubicBezTo>
                <a:cubicBezTo>
                  <a:pt x="5623" y="14575"/>
                  <a:pt x="7042" y="15938"/>
                  <a:pt x="7042" y="17668"/>
                </a:cubicBezTo>
                <a:close/>
                <a:moveTo>
                  <a:pt x="4362" y="5610"/>
                </a:moveTo>
                <a:cubicBezTo>
                  <a:pt x="4362" y="2936"/>
                  <a:pt x="6569" y="734"/>
                  <a:pt x="9250" y="734"/>
                </a:cubicBezTo>
                <a:cubicBezTo>
                  <a:pt x="11930" y="734"/>
                  <a:pt x="14085" y="2936"/>
                  <a:pt x="14085" y="5610"/>
                </a:cubicBezTo>
                <a:cubicBezTo>
                  <a:pt x="14085" y="8283"/>
                  <a:pt x="11930" y="10485"/>
                  <a:pt x="9250" y="10485"/>
                </a:cubicBezTo>
                <a:cubicBezTo>
                  <a:pt x="6569" y="10485"/>
                  <a:pt x="4362" y="8283"/>
                  <a:pt x="4362" y="5610"/>
                </a:cubicBezTo>
                <a:close/>
                <a:moveTo>
                  <a:pt x="17711" y="17406"/>
                </a:moveTo>
                <a:cubicBezTo>
                  <a:pt x="15977" y="17406"/>
                  <a:pt x="14558" y="16043"/>
                  <a:pt x="14558" y="14313"/>
                </a:cubicBezTo>
                <a:cubicBezTo>
                  <a:pt x="14558" y="12583"/>
                  <a:pt x="15977" y="11167"/>
                  <a:pt x="17711" y="11167"/>
                </a:cubicBezTo>
                <a:cubicBezTo>
                  <a:pt x="19445" y="11167"/>
                  <a:pt x="20864" y="12583"/>
                  <a:pt x="20864" y="14313"/>
                </a:cubicBezTo>
                <a:cubicBezTo>
                  <a:pt x="20864" y="16043"/>
                  <a:pt x="19445" y="17406"/>
                  <a:pt x="17711" y="17406"/>
                </a:cubicBezTo>
                <a:close/>
              </a:path>
            </a:pathLst>
          </a:custGeom>
          <a:solidFill>
            <a:srgbClr val="808080"/>
          </a:solidFill>
          <a:ln w="12700">
            <a:miter lim="400000"/>
          </a:ln>
        </p:spPr>
        <p:txBody>
          <a:bodyPr lIns="0" tIns="0" rIns="0" bIns="0"/>
          <a:lstStyle/>
          <a:p>
            <a:pPr lvl="0" defTabSz="685486">
              <a:defRPr sz="1400">
                <a:solidFill>
                  <a:srgbClr val="FFFFFF"/>
                </a:solidFill>
                <a:latin typeface="Segoe UI"/>
                <a:ea typeface="Segoe UI"/>
                <a:cs typeface="Segoe UI"/>
                <a:sym typeface="Segoe UI"/>
              </a:defRPr>
            </a:pPr>
            <a:endParaRPr/>
          </a:p>
        </p:txBody>
      </p:sp>
      <p:sp>
        <p:nvSpPr>
          <p:cNvPr id="162" name="Shape 162"/>
          <p:cNvSpPr/>
          <p:nvPr/>
        </p:nvSpPr>
        <p:spPr>
          <a:xfrm>
            <a:off x="2244355" y="2230285"/>
            <a:ext cx="8159000" cy="37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6000" tIns="36000" rIns="36000" bIns="36000">
            <a:spAutoFit/>
          </a:bodyPr>
          <a:lstStyle>
            <a:lvl1pPr>
              <a:lnSpc>
                <a:spcPct val="150000"/>
              </a:lnSpc>
            </a:lvl1pPr>
          </a:lstStyle>
          <a:p>
            <a:pPr lvl="0"/>
            <a:r>
              <a:t>Match Image from Database of 100 images Within 2159ms</a:t>
            </a:r>
          </a:p>
        </p:txBody>
      </p:sp>
      <p:pic>
        <p:nvPicPr>
          <p:cNvPr id="163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66929" y="2872363"/>
            <a:ext cx="2806044" cy="36935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07100" y="3184815"/>
            <a:ext cx="4045904" cy="306863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4" name="组合 13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34401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"/>
      </a:majorFont>
      <a:minorFont>
        <a:latin typeface="Arial Unicode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515</Words>
  <Application>Microsoft Office PowerPoint</Application>
  <PresentationFormat>宽屏</PresentationFormat>
  <Paragraphs>133</Paragraphs>
  <Slides>14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 Unicode MS</vt:lpstr>
      <vt:lpstr>StarSymbol</vt:lpstr>
      <vt:lpstr>华文细黑</vt:lpstr>
      <vt:lpstr>宋体</vt:lpstr>
      <vt:lpstr>汉仪细等线简</vt:lpstr>
      <vt:lpstr>Arial</vt:lpstr>
      <vt:lpstr>Calibri</vt:lpstr>
      <vt:lpstr>Segoe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</dc:creator>
  <cp:lastModifiedBy>Zihong Zheng</cp:lastModifiedBy>
  <cp:revision>130</cp:revision>
  <dcterms:created xsi:type="dcterms:W3CDTF">2014-10-17T09:09:05Z</dcterms:created>
  <dcterms:modified xsi:type="dcterms:W3CDTF">2015-06-18T15:26:34Z</dcterms:modified>
</cp:coreProperties>
</file>