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92" r:id="rId2"/>
    <p:sldId id="293" r:id="rId3"/>
    <p:sldId id="294" r:id="rId4"/>
    <p:sldId id="309" r:id="rId5"/>
    <p:sldId id="310" r:id="rId6"/>
    <p:sldId id="312" r:id="rId7"/>
    <p:sldId id="313" r:id="rId8"/>
    <p:sldId id="295" r:id="rId9"/>
    <p:sldId id="311" r:id="rId10"/>
    <p:sldId id="298" r:id="rId11"/>
    <p:sldId id="301" r:id="rId12"/>
    <p:sldId id="296" r:id="rId13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563A8"/>
    <a:srgbClr val="FE4D66"/>
    <a:srgbClr val="3C6EAA"/>
    <a:srgbClr val="FE829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howGuides="1">
      <p:cViewPr varScale="1">
        <p:scale>
          <a:sx n="98" d="100"/>
          <a:sy n="98" d="100"/>
        </p:scale>
        <p:origin x="228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74BBF06-C0F1-4EEA-9161-94E5AE50D86A}" type="datetimeFigureOut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1358CC-A703-4029-B39F-0A33770C7D58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983027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56795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829995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758355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555556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16505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9305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850150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78609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6406479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1358CC-A703-4029-B39F-0A33770C7D58}" type="slidenum">
              <a:rPr lang="zh-CN" altLang="en-US" smtClean="0"/>
              <a:pPr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827523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D2838C-BFF6-44EE-AD8D-5776E64BEE18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83763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B19CA9-6F5A-421B-95A9-7871EC999B68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250833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627A39-82AA-4E11-A7C9-5F620A269A31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15194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BE1022-6ACA-4F55-B3A0-0BD25C3254E5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3282828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F6879A-9CBE-4B28-AD8B-12F5DF23C6A9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73063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CA92DD-C6AF-4BE5-B518-78EF51980AF8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77909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4D006E-3573-49D4-BEA0-7B5B64C8EDFE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86339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D25F6B-40D9-4ED2-9306-49B62633A4C2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618059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8293646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BEFE52-2D3F-4BD5-AFD2-08925509856C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64899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DC7CF-6A18-4EBB-9944-CC735FF06DA2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481053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7FC4C6-D029-4A02-8D8A-374C012F707B}" type="datetime1">
              <a:rPr lang="zh-CN" altLang="en-US" smtClean="0"/>
              <a:pPr/>
              <a:t>2015/6/25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DEA764-9A3F-4F6A-B636-243E8D961E5B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76494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/>
          <p:nvPr/>
        </p:nvGrpSpPr>
        <p:grpSpPr>
          <a:xfrm>
            <a:off x="7510178" y="-944729"/>
            <a:ext cx="3559556" cy="3542489"/>
            <a:chOff x="5588764" y="391169"/>
            <a:chExt cx="2614564" cy="2602028"/>
          </a:xfrm>
        </p:grpSpPr>
        <p:sp>
          <p:nvSpPr>
            <p:cNvPr id="64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5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6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7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8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9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0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1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2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3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8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42" name="文本框 41"/>
          <p:cNvSpPr txBox="1"/>
          <p:nvPr/>
        </p:nvSpPr>
        <p:spPr>
          <a:xfrm>
            <a:off x="2755653" y="2926637"/>
            <a:ext cx="66148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3200" dirty="0"/>
              <a:t>Real-Time Cyber Physical Systems Application on </a:t>
            </a:r>
            <a:r>
              <a:rPr lang="en-US" altLang="zh-CN" sz="3200" dirty="0" err="1"/>
              <a:t>MobilityFirst</a:t>
            </a:r>
            <a:endParaRPr lang="zh-CN" altLang="en-US" sz="32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cxnSp>
        <p:nvCxnSpPr>
          <p:cNvPr id="45" name="直接连接符 44"/>
          <p:cNvCxnSpPr/>
          <p:nvPr/>
        </p:nvCxnSpPr>
        <p:spPr>
          <a:xfrm>
            <a:off x="2111133" y="4522610"/>
            <a:ext cx="6466114" cy="0"/>
          </a:xfrm>
          <a:prstGeom prst="line">
            <a:avLst/>
          </a:prstGeom>
          <a:ln w="6350">
            <a:solidFill>
              <a:srgbClr val="3563A8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5" name="组合 34"/>
          <p:cNvGrpSpPr/>
          <p:nvPr/>
        </p:nvGrpSpPr>
        <p:grpSpPr>
          <a:xfrm rot="619297">
            <a:off x="-2791803" y="-2588620"/>
            <a:ext cx="6484691" cy="6452906"/>
            <a:chOff x="6940262" y="3251983"/>
            <a:chExt cx="971550" cy="966788"/>
          </a:xfrm>
        </p:grpSpPr>
        <p:sp>
          <p:nvSpPr>
            <p:cNvPr id="37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8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9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0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1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3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4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7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48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0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51" name="组合 50"/>
          <p:cNvGrpSpPr/>
          <p:nvPr/>
        </p:nvGrpSpPr>
        <p:grpSpPr>
          <a:xfrm rot="619297">
            <a:off x="8617458" y="3407412"/>
            <a:ext cx="6484691" cy="6452906"/>
            <a:chOff x="6940262" y="3251983"/>
            <a:chExt cx="971550" cy="966788"/>
          </a:xfrm>
        </p:grpSpPr>
        <p:sp>
          <p:nvSpPr>
            <p:cNvPr id="53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4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5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6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7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8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59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0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1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62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chemeClr val="bg1">
                  <a:lumMod val="65000"/>
                </a:schemeClr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74" name="组合 73"/>
          <p:cNvGrpSpPr/>
          <p:nvPr/>
        </p:nvGrpSpPr>
        <p:grpSpPr>
          <a:xfrm>
            <a:off x="471970" y="5254440"/>
            <a:ext cx="2490176" cy="2478236"/>
            <a:chOff x="5588764" y="391169"/>
            <a:chExt cx="2614564" cy="2602028"/>
          </a:xfrm>
        </p:grpSpPr>
        <p:sp>
          <p:nvSpPr>
            <p:cNvPr id="75" name="Freeform 5"/>
            <p:cNvSpPr>
              <a:spLocks/>
            </p:cNvSpPr>
            <p:nvPr/>
          </p:nvSpPr>
          <p:spPr bwMode="auto">
            <a:xfrm rot="619297">
              <a:off x="5641282" y="391169"/>
              <a:ext cx="2499217" cy="2601749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6" name="Freeform 6"/>
            <p:cNvSpPr>
              <a:spLocks/>
            </p:cNvSpPr>
            <p:nvPr/>
          </p:nvSpPr>
          <p:spPr bwMode="auto">
            <a:xfrm rot="619297">
              <a:off x="5631554" y="404266"/>
              <a:ext cx="2520576" cy="2588931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7" name="Freeform 7"/>
            <p:cNvSpPr>
              <a:spLocks/>
            </p:cNvSpPr>
            <p:nvPr/>
          </p:nvSpPr>
          <p:spPr bwMode="auto">
            <a:xfrm rot="619297">
              <a:off x="5631554" y="412810"/>
              <a:ext cx="2520576" cy="2571843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8" name="Freeform 8"/>
            <p:cNvSpPr>
              <a:spLocks/>
            </p:cNvSpPr>
            <p:nvPr/>
          </p:nvSpPr>
          <p:spPr bwMode="auto">
            <a:xfrm rot="619297">
              <a:off x="5619922" y="412531"/>
              <a:ext cx="2541939" cy="2559027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79" name="Freeform 9"/>
            <p:cNvSpPr>
              <a:spLocks/>
            </p:cNvSpPr>
            <p:nvPr/>
          </p:nvSpPr>
          <p:spPr bwMode="auto">
            <a:xfrm rot="619297">
              <a:off x="5610612" y="421007"/>
              <a:ext cx="2559027" cy="2550483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0" name="Freeform 10"/>
            <p:cNvSpPr>
              <a:spLocks/>
            </p:cNvSpPr>
            <p:nvPr/>
          </p:nvSpPr>
          <p:spPr bwMode="auto">
            <a:xfrm rot="619297">
              <a:off x="5611378" y="421076"/>
              <a:ext cx="2559027" cy="2541939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1" name="Freeform 11"/>
            <p:cNvSpPr>
              <a:spLocks/>
            </p:cNvSpPr>
            <p:nvPr/>
          </p:nvSpPr>
          <p:spPr bwMode="auto">
            <a:xfrm rot="619297">
              <a:off x="5602416" y="434239"/>
              <a:ext cx="2580387" cy="2520577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2" name="Freeform 12"/>
            <p:cNvSpPr>
              <a:spLocks/>
            </p:cNvSpPr>
            <p:nvPr/>
          </p:nvSpPr>
          <p:spPr bwMode="auto">
            <a:xfrm rot="619297">
              <a:off x="5602799" y="442818"/>
              <a:ext cx="2580387" cy="2499217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3" name="Freeform 13"/>
            <p:cNvSpPr>
              <a:spLocks/>
            </p:cNvSpPr>
            <p:nvPr/>
          </p:nvSpPr>
          <p:spPr bwMode="auto">
            <a:xfrm rot="619297">
              <a:off x="5590016" y="442435"/>
              <a:ext cx="2601749" cy="2499217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84" name="Freeform 14"/>
            <p:cNvSpPr>
              <a:spLocks/>
            </p:cNvSpPr>
            <p:nvPr/>
          </p:nvSpPr>
          <p:spPr bwMode="auto">
            <a:xfrm rot="619297">
              <a:off x="5588764" y="443479"/>
              <a:ext cx="2614564" cy="2512032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2755653" y="4496298"/>
            <a:ext cx="5817870" cy="4206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Winlab</a:t>
            </a:r>
            <a:r>
              <a:rPr lang="en-US" altLang="zh-CN" sz="1600" dirty="0" smtClean="0">
                <a:solidFill>
                  <a:srgbClr val="3563A8"/>
                </a:solidFill>
                <a:latin typeface="汉仪细等线简" panose="02010609000101010101" pitchFamily="49" charset="-122"/>
                <a:ea typeface="汉仪细等线简" panose="02010609000101010101" pitchFamily="49" charset="-122"/>
              </a:rPr>
              <a:t> Summer Internship 2015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  <p:sp>
        <p:nvSpPr>
          <p:cNvPr id="49" name="文本框 48"/>
          <p:cNvSpPr txBox="1"/>
          <p:nvPr/>
        </p:nvSpPr>
        <p:spPr>
          <a:xfrm>
            <a:off x="2698045" y="4918936"/>
            <a:ext cx="581787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altLang="zh-CN" sz="1600" dirty="0" err="1" smtClean="0">
                <a:solidFill>
                  <a:srgbClr val="3563A8"/>
                </a:solidFill>
              </a:rPr>
              <a:t>Karthikeyan</a:t>
            </a:r>
            <a:r>
              <a:rPr lang="en-US" altLang="zh-CN" sz="1600" dirty="0" smtClean="0">
                <a:solidFill>
                  <a:srgbClr val="3563A8"/>
                </a:solidFill>
              </a:rPr>
              <a:t> </a:t>
            </a:r>
            <a:r>
              <a:rPr lang="en-US" altLang="zh-CN" sz="1600" dirty="0" err="1">
                <a:solidFill>
                  <a:srgbClr val="3563A8"/>
                </a:solidFill>
              </a:rPr>
              <a:t>Ganesan</a:t>
            </a:r>
            <a:r>
              <a:rPr lang="en-US" altLang="zh-CN" sz="1600" dirty="0" smtClean="0">
                <a:solidFill>
                  <a:srgbClr val="3563A8"/>
                </a:solidFill>
              </a:rPr>
              <a:t>, </a:t>
            </a:r>
            <a:r>
              <a:rPr lang="en-US" altLang="zh-CN" sz="1600" dirty="0" err="1" smtClean="0">
                <a:solidFill>
                  <a:srgbClr val="3563A8"/>
                </a:solidFill>
              </a:rPr>
              <a:t>Wuyang</a:t>
            </a:r>
            <a:r>
              <a:rPr lang="en-US" altLang="zh-CN" sz="1600" dirty="0" smtClean="0">
                <a:solidFill>
                  <a:srgbClr val="3563A8"/>
                </a:solidFill>
              </a:rPr>
              <a:t> Zhang, Zihong Zheng</a:t>
            </a:r>
            <a:endParaRPr lang="zh-CN" altLang="en-US" sz="1600" dirty="0">
              <a:solidFill>
                <a:srgbClr val="3563A8"/>
              </a:solidFill>
              <a:latin typeface="汉仪细等线简" panose="02010609000101010101" pitchFamily="49" charset="-122"/>
              <a:ea typeface="汉仪细等线简" panose="02010609000101010101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543677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600">
        <p:blinds dir="vert"/>
      </p:transition>
    </mc:Choice>
    <mc:Fallback xmlns="">
      <p:transition spd="slow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DEMO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5" name="文本框 44"/>
          <p:cNvSpPr txBox="1"/>
          <p:nvPr/>
        </p:nvSpPr>
        <p:spPr>
          <a:xfrm>
            <a:off x="9066277" y="1585424"/>
            <a:ext cx="2811195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The basic version application is finished. The client side is now displaying the result, including matched index and coordinate. It also draw the outline of the object.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0370" y="1245999"/>
            <a:ext cx="8604396" cy="52417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87695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066086" y="822669"/>
            <a:ext cx="56985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Next </a:t>
            </a:r>
            <a:r>
              <a:rPr lang="en-US" altLang="zh-CN" sz="2400" b="1" dirty="0">
                <a:solidFill>
                  <a:srgbClr val="3563A8"/>
                </a:solidFill>
              </a:rPr>
              <a:t>Week Plan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5055863" y="1449609"/>
            <a:ext cx="2012867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4" name="椭圆 23"/>
          <p:cNvSpPr/>
          <p:nvPr/>
        </p:nvSpPr>
        <p:spPr>
          <a:xfrm>
            <a:off x="3258849" y="1534919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椭圆 29"/>
          <p:cNvSpPr/>
          <p:nvPr/>
        </p:nvSpPr>
        <p:spPr>
          <a:xfrm>
            <a:off x="3258849" y="2842821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椭圆 35"/>
          <p:cNvSpPr/>
          <p:nvPr/>
        </p:nvSpPr>
        <p:spPr>
          <a:xfrm>
            <a:off x="3258849" y="4150723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Freeform 72"/>
          <p:cNvSpPr>
            <a:spLocks noEditPoints="1"/>
          </p:cNvSpPr>
          <p:nvPr/>
        </p:nvSpPr>
        <p:spPr bwMode="auto">
          <a:xfrm>
            <a:off x="3442047" y="1705836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39" name="Freeform 73"/>
          <p:cNvSpPr>
            <a:spLocks noEditPoints="1"/>
          </p:cNvSpPr>
          <p:nvPr/>
        </p:nvSpPr>
        <p:spPr bwMode="auto">
          <a:xfrm>
            <a:off x="3440938" y="3078783"/>
            <a:ext cx="429609" cy="359612"/>
          </a:xfrm>
          <a:custGeom>
            <a:avLst/>
            <a:gdLst>
              <a:gd name="T0" fmla="*/ 339 w 411"/>
              <a:gd name="T1" fmla="*/ 344 h 344"/>
              <a:gd name="T2" fmla="*/ 334 w 411"/>
              <a:gd name="T3" fmla="*/ 342 h 344"/>
              <a:gd name="T4" fmla="*/ 270 w 411"/>
              <a:gd name="T5" fmla="*/ 277 h 344"/>
              <a:gd name="T6" fmla="*/ 74 w 411"/>
              <a:gd name="T7" fmla="*/ 277 h 344"/>
              <a:gd name="T8" fmla="*/ 0 w 411"/>
              <a:gd name="T9" fmla="*/ 203 h 344"/>
              <a:gd name="T10" fmla="*/ 0 w 411"/>
              <a:gd name="T11" fmla="*/ 74 h 344"/>
              <a:gd name="T12" fmla="*/ 74 w 411"/>
              <a:gd name="T13" fmla="*/ 0 h 344"/>
              <a:gd name="T14" fmla="*/ 338 w 411"/>
              <a:gd name="T15" fmla="*/ 0 h 344"/>
              <a:gd name="T16" fmla="*/ 411 w 411"/>
              <a:gd name="T17" fmla="*/ 74 h 344"/>
              <a:gd name="T18" fmla="*/ 411 w 411"/>
              <a:gd name="T19" fmla="*/ 203 h 344"/>
              <a:gd name="T20" fmla="*/ 347 w 411"/>
              <a:gd name="T21" fmla="*/ 277 h 344"/>
              <a:gd name="T22" fmla="*/ 347 w 411"/>
              <a:gd name="T23" fmla="*/ 337 h 344"/>
              <a:gd name="T24" fmla="*/ 342 w 411"/>
              <a:gd name="T25" fmla="*/ 344 h 344"/>
              <a:gd name="T26" fmla="*/ 339 w 411"/>
              <a:gd name="T27" fmla="*/ 344 h 344"/>
              <a:gd name="T28" fmla="*/ 74 w 411"/>
              <a:gd name="T29" fmla="*/ 15 h 344"/>
              <a:gd name="T30" fmla="*/ 14 w 411"/>
              <a:gd name="T31" fmla="*/ 74 h 344"/>
              <a:gd name="T32" fmla="*/ 14 w 411"/>
              <a:gd name="T33" fmla="*/ 203 h 344"/>
              <a:gd name="T34" fmla="*/ 74 w 411"/>
              <a:gd name="T35" fmla="*/ 262 h 344"/>
              <a:gd name="T36" fmla="*/ 273 w 411"/>
              <a:gd name="T37" fmla="*/ 262 h 344"/>
              <a:gd name="T38" fmla="*/ 278 w 411"/>
              <a:gd name="T39" fmla="*/ 264 h 344"/>
              <a:gd name="T40" fmla="*/ 332 w 411"/>
              <a:gd name="T41" fmla="*/ 319 h 344"/>
              <a:gd name="T42" fmla="*/ 332 w 411"/>
              <a:gd name="T43" fmla="*/ 270 h 344"/>
              <a:gd name="T44" fmla="*/ 339 w 411"/>
              <a:gd name="T45" fmla="*/ 262 h 344"/>
              <a:gd name="T46" fmla="*/ 397 w 411"/>
              <a:gd name="T47" fmla="*/ 203 h 344"/>
              <a:gd name="T48" fmla="*/ 397 w 411"/>
              <a:gd name="T49" fmla="*/ 74 h 344"/>
              <a:gd name="T50" fmla="*/ 338 w 411"/>
              <a:gd name="T51" fmla="*/ 15 h 344"/>
              <a:gd name="T52" fmla="*/ 74 w 411"/>
              <a:gd name="T53" fmla="*/ 15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411" h="344">
                <a:moveTo>
                  <a:pt x="339" y="344"/>
                </a:moveTo>
                <a:cubicBezTo>
                  <a:pt x="337" y="344"/>
                  <a:pt x="336" y="343"/>
                  <a:pt x="334" y="342"/>
                </a:cubicBezTo>
                <a:cubicBezTo>
                  <a:pt x="270" y="277"/>
                  <a:pt x="270" y="277"/>
                  <a:pt x="270" y="277"/>
                </a:cubicBezTo>
                <a:cubicBezTo>
                  <a:pt x="74" y="277"/>
                  <a:pt x="74" y="277"/>
                  <a:pt x="74" y="277"/>
                </a:cubicBezTo>
                <a:cubicBezTo>
                  <a:pt x="33" y="277"/>
                  <a:pt x="0" y="244"/>
                  <a:pt x="0" y="203"/>
                </a:cubicBezTo>
                <a:cubicBezTo>
                  <a:pt x="0" y="74"/>
                  <a:pt x="0" y="74"/>
                  <a:pt x="0" y="74"/>
                </a:cubicBezTo>
                <a:cubicBezTo>
                  <a:pt x="0" y="33"/>
                  <a:pt x="33" y="0"/>
                  <a:pt x="74" y="0"/>
                </a:cubicBezTo>
                <a:cubicBezTo>
                  <a:pt x="338" y="0"/>
                  <a:pt x="338" y="0"/>
                  <a:pt x="338" y="0"/>
                </a:cubicBezTo>
                <a:cubicBezTo>
                  <a:pt x="378" y="0"/>
                  <a:pt x="411" y="33"/>
                  <a:pt x="411" y="74"/>
                </a:cubicBezTo>
                <a:cubicBezTo>
                  <a:pt x="411" y="203"/>
                  <a:pt x="411" y="203"/>
                  <a:pt x="411" y="203"/>
                </a:cubicBezTo>
                <a:cubicBezTo>
                  <a:pt x="411" y="242"/>
                  <a:pt x="384" y="273"/>
                  <a:pt x="347" y="277"/>
                </a:cubicBezTo>
                <a:cubicBezTo>
                  <a:pt x="347" y="337"/>
                  <a:pt x="347" y="337"/>
                  <a:pt x="347" y="337"/>
                </a:cubicBezTo>
                <a:cubicBezTo>
                  <a:pt x="347" y="340"/>
                  <a:pt x="345" y="342"/>
                  <a:pt x="342" y="344"/>
                </a:cubicBezTo>
                <a:cubicBezTo>
                  <a:pt x="341" y="344"/>
                  <a:pt x="340" y="344"/>
                  <a:pt x="339" y="344"/>
                </a:cubicBezTo>
                <a:close/>
                <a:moveTo>
                  <a:pt x="74" y="15"/>
                </a:moveTo>
                <a:cubicBezTo>
                  <a:pt x="41" y="15"/>
                  <a:pt x="14" y="41"/>
                  <a:pt x="14" y="74"/>
                </a:cubicBezTo>
                <a:cubicBezTo>
                  <a:pt x="14" y="203"/>
                  <a:pt x="14" y="203"/>
                  <a:pt x="14" y="203"/>
                </a:cubicBezTo>
                <a:cubicBezTo>
                  <a:pt x="14" y="236"/>
                  <a:pt x="41" y="262"/>
                  <a:pt x="74" y="262"/>
                </a:cubicBezTo>
                <a:cubicBezTo>
                  <a:pt x="273" y="262"/>
                  <a:pt x="273" y="262"/>
                  <a:pt x="273" y="262"/>
                </a:cubicBezTo>
                <a:cubicBezTo>
                  <a:pt x="275" y="262"/>
                  <a:pt x="277" y="263"/>
                  <a:pt x="278" y="264"/>
                </a:cubicBezTo>
                <a:cubicBezTo>
                  <a:pt x="332" y="319"/>
                  <a:pt x="332" y="319"/>
                  <a:pt x="332" y="319"/>
                </a:cubicBezTo>
                <a:cubicBezTo>
                  <a:pt x="332" y="270"/>
                  <a:pt x="332" y="270"/>
                  <a:pt x="332" y="270"/>
                </a:cubicBezTo>
                <a:cubicBezTo>
                  <a:pt x="332" y="266"/>
                  <a:pt x="335" y="262"/>
                  <a:pt x="339" y="262"/>
                </a:cubicBezTo>
                <a:cubicBezTo>
                  <a:pt x="371" y="262"/>
                  <a:pt x="397" y="236"/>
                  <a:pt x="397" y="203"/>
                </a:cubicBezTo>
                <a:cubicBezTo>
                  <a:pt x="397" y="74"/>
                  <a:pt x="397" y="74"/>
                  <a:pt x="397" y="74"/>
                </a:cubicBezTo>
                <a:cubicBezTo>
                  <a:pt x="397" y="41"/>
                  <a:pt x="370" y="15"/>
                  <a:pt x="338" y="15"/>
                </a:cubicBezTo>
                <a:lnTo>
                  <a:pt x="74" y="15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0" name="Freeform 92"/>
          <p:cNvSpPr>
            <a:spLocks noEditPoints="1"/>
          </p:cNvSpPr>
          <p:nvPr/>
        </p:nvSpPr>
        <p:spPr bwMode="auto">
          <a:xfrm>
            <a:off x="3478194" y="4315963"/>
            <a:ext cx="357190" cy="452468"/>
          </a:xfrm>
          <a:custGeom>
            <a:avLst/>
            <a:gdLst>
              <a:gd name="T0" fmla="*/ 340 w 347"/>
              <a:gd name="T1" fmla="*/ 93 h 440"/>
              <a:gd name="T2" fmla="*/ 281 w 347"/>
              <a:gd name="T3" fmla="*/ 93 h 440"/>
              <a:gd name="T4" fmla="*/ 281 w 347"/>
              <a:gd name="T5" fmla="*/ 34 h 440"/>
              <a:gd name="T6" fmla="*/ 273 w 347"/>
              <a:gd name="T7" fmla="*/ 27 h 440"/>
              <a:gd name="T8" fmla="*/ 214 w 347"/>
              <a:gd name="T9" fmla="*/ 27 h 440"/>
              <a:gd name="T10" fmla="*/ 214 w 347"/>
              <a:gd name="T11" fmla="*/ 7 h 440"/>
              <a:gd name="T12" fmla="*/ 207 w 347"/>
              <a:gd name="T13" fmla="*/ 0 h 440"/>
              <a:gd name="T14" fmla="*/ 140 w 347"/>
              <a:gd name="T15" fmla="*/ 0 h 440"/>
              <a:gd name="T16" fmla="*/ 133 w 347"/>
              <a:gd name="T17" fmla="*/ 7 h 440"/>
              <a:gd name="T18" fmla="*/ 133 w 347"/>
              <a:gd name="T19" fmla="*/ 27 h 440"/>
              <a:gd name="T20" fmla="*/ 74 w 347"/>
              <a:gd name="T21" fmla="*/ 27 h 440"/>
              <a:gd name="T22" fmla="*/ 66 w 347"/>
              <a:gd name="T23" fmla="*/ 34 h 440"/>
              <a:gd name="T24" fmla="*/ 66 w 347"/>
              <a:gd name="T25" fmla="*/ 159 h 440"/>
              <a:gd name="T26" fmla="*/ 7 w 347"/>
              <a:gd name="T27" fmla="*/ 159 h 440"/>
              <a:gd name="T28" fmla="*/ 0 w 347"/>
              <a:gd name="T29" fmla="*/ 167 h 440"/>
              <a:gd name="T30" fmla="*/ 0 w 347"/>
              <a:gd name="T31" fmla="*/ 300 h 440"/>
              <a:gd name="T32" fmla="*/ 2 w 347"/>
              <a:gd name="T33" fmla="*/ 305 h 440"/>
              <a:gd name="T34" fmla="*/ 66 w 347"/>
              <a:gd name="T35" fmla="*/ 369 h 440"/>
              <a:gd name="T36" fmla="*/ 66 w 347"/>
              <a:gd name="T37" fmla="*/ 433 h 440"/>
              <a:gd name="T38" fmla="*/ 74 w 347"/>
              <a:gd name="T39" fmla="*/ 440 h 440"/>
              <a:gd name="T40" fmla="*/ 273 w 347"/>
              <a:gd name="T41" fmla="*/ 440 h 440"/>
              <a:gd name="T42" fmla="*/ 281 w 347"/>
              <a:gd name="T43" fmla="*/ 433 h 440"/>
              <a:gd name="T44" fmla="*/ 281 w 347"/>
              <a:gd name="T45" fmla="*/ 364 h 440"/>
              <a:gd name="T46" fmla="*/ 345 w 347"/>
              <a:gd name="T47" fmla="*/ 305 h 440"/>
              <a:gd name="T48" fmla="*/ 347 w 347"/>
              <a:gd name="T49" fmla="*/ 300 h 440"/>
              <a:gd name="T50" fmla="*/ 347 w 347"/>
              <a:gd name="T51" fmla="*/ 100 h 440"/>
              <a:gd name="T52" fmla="*/ 340 w 347"/>
              <a:gd name="T53" fmla="*/ 93 h 440"/>
              <a:gd name="T54" fmla="*/ 332 w 347"/>
              <a:gd name="T55" fmla="*/ 296 h 440"/>
              <a:gd name="T56" fmla="*/ 268 w 347"/>
              <a:gd name="T57" fmla="*/ 355 h 440"/>
              <a:gd name="T58" fmla="*/ 266 w 347"/>
              <a:gd name="T59" fmla="*/ 361 h 440"/>
              <a:gd name="T60" fmla="*/ 266 w 347"/>
              <a:gd name="T61" fmla="*/ 425 h 440"/>
              <a:gd name="T62" fmla="*/ 81 w 347"/>
              <a:gd name="T63" fmla="*/ 425 h 440"/>
              <a:gd name="T64" fmla="*/ 81 w 347"/>
              <a:gd name="T65" fmla="*/ 366 h 440"/>
              <a:gd name="T66" fmla="*/ 79 w 347"/>
              <a:gd name="T67" fmla="*/ 361 h 440"/>
              <a:gd name="T68" fmla="*/ 15 w 347"/>
              <a:gd name="T69" fmla="*/ 297 h 440"/>
              <a:gd name="T70" fmla="*/ 15 w 347"/>
              <a:gd name="T71" fmla="*/ 174 h 440"/>
              <a:gd name="T72" fmla="*/ 66 w 347"/>
              <a:gd name="T73" fmla="*/ 174 h 440"/>
              <a:gd name="T74" fmla="*/ 66 w 347"/>
              <a:gd name="T75" fmla="*/ 233 h 440"/>
              <a:gd name="T76" fmla="*/ 81 w 347"/>
              <a:gd name="T77" fmla="*/ 233 h 440"/>
              <a:gd name="T78" fmla="*/ 81 w 347"/>
              <a:gd name="T79" fmla="*/ 167 h 440"/>
              <a:gd name="T80" fmla="*/ 81 w 347"/>
              <a:gd name="T81" fmla="*/ 41 h 440"/>
              <a:gd name="T82" fmla="*/ 133 w 347"/>
              <a:gd name="T83" fmla="*/ 41 h 440"/>
              <a:gd name="T84" fmla="*/ 133 w 347"/>
              <a:gd name="T85" fmla="*/ 233 h 440"/>
              <a:gd name="T86" fmla="*/ 148 w 347"/>
              <a:gd name="T87" fmla="*/ 233 h 440"/>
              <a:gd name="T88" fmla="*/ 148 w 347"/>
              <a:gd name="T89" fmla="*/ 34 h 440"/>
              <a:gd name="T90" fmla="*/ 148 w 347"/>
              <a:gd name="T91" fmla="*/ 15 h 440"/>
              <a:gd name="T92" fmla="*/ 199 w 347"/>
              <a:gd name="T93" fmla="*/ 15 h 440"/>
              <a:gd name="T94" fmla="*/ 199 w 347"/>
              <a:gd name="T95" fmla="*/ 34 h 440"/>
              <a:gd name="T96" fmla="*/ 199 w 347"/>
              <a:gd name="T97" fmla="*/ 233 h 440"/>
              <a:gd name="T98" fmla="*/ 214 w 347"/>
              <a:gd name="T99" fmla="*/ 233 h 440"/>
              <a:gd name="T100" fmla="*/ 214 w 347"/>
              <a:gd name="T101" fmla="*/ 41 h 440"/>
              <a:gd name="T102" fmla="*/ 266 w 347"/>
              <a:gd name="T103" fmla="*/ 41 h 440"/>
              <a:gd name="T104" fmla="*/ 266 w 347"/>
              <a:gd name="T105" fmla="*/ 100 h 440"/>
              <a:gd name="T106" fmla="*/ 266 w 347"/>
              <a:gd name="T107" fmla="*/ 233 h 440"/>
              <a:gd name="T108" fmla="*/ 281 w 347"/>
              <a:gd name="T109" fmla="*/ 233 h 440"/>
              <a:gd name="T110" fmla="*/ 281 w 347"/>
              <a:gd name="T111" fmla="*/ 108 h 440"/>
              <a:gd name="T112" fmla="*/ 332 w 347"/>
              <a:gd name="T113" fmla="*/ 108 h 440"/>
              <a:gd name="T114" fmla="*/ 332 w 347"/>
              <a:gd name="T115" fmla="*/ 296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347" h="440">
                <a:moveTo>
                  <a:pt x="340" y="93"/>
                </a:moveTo>
                <a:cubicBezTo>
                  <a:pt x="281" y="93"/>
                  <a:pt x="281" y="93"/>
                  <a:pt x="281" y="93"/>
                </a:cubicBezTo>
                <a:cubicBezTo>
                  <a:pt x="281" y="34"/>
                  <a:pt x="281" y="34"/>
                  <a:pt x="281" y="34"/>
                </a:cubicBezTo>
                <a:cubicBezTo>
                  <a:pt x="281" y="30"/>
                  <a:pt x="277" y="27"/>
                  <a:pt x="273" y="27"/>
                </a:cubicBezTo>
                <a:cubicBezTo>
                  <a:pt x="214" y="27"/>
                  <a:pt x="214" y="27"/>
                  <a:pt x="214" y="27"/>
                </a:cubicBezTo>
                <a:cubicBezTo>
                  <a:pt x="214" y="7"/>
                  <a:pt x="214" y="7"/>
                  <a:pt x="214" y="7"/>
                </a:cubicBezTo>
                <a:cubicBezTo>
                  <a:pt x="214" y="3"/>
                  <a:pt x="211" y="0"/>
                  <a:pt x="207" y="0"/>
                </a:cubicBezTo>
                <a:cubicBezTo>
                  <a:pt x="140" y="0"/>
                  <a:pt x="140" y="0"/>
                  <a:pt x="140" y="0"/>
                </a:cubicBezTo>
                <a:cubicBezTo>
                  <a:pt x="136" y="0"/>
                  <a:pt x="133" y="3"/>
                  <a:pt x="133" y="7"/>
                </a:cubicBezTo>
                <a:cubicBezTo>
                  <a:pt x="133" y="27"/>
                  <a:pt x="133" y="27"/>
                  <a:pt x="133" y="27"/>
                </a:cubicBezTo>
                <a:cubicBezTo>
                  <a:pt x="74" y="27"/>
                  <a:pt x="74" y="27"/>
                  <a:pt x="74" y="27"/>
                </a:cubicBezTo>
                <a:cubicBezTo>
                  <a:pt x="70" y="27"/>
                  <a:pt x="66" y="30"/>
                  <a:pt x="66" y="34"/>
                </a:cubicBezTo>
                <a:cubicBezTo>
                  <a:pt x="66" y="159"/>
                  <a:pt x="66" y="159"/>
                  <a:pt x="66" y="159"/>
                </a:cubicBezTo>
                <a:cubicBezTo>
                  <a:pt x="7" y="159"/>
                  <a:pt x="7" y="159"/>
                  <a:pt x="7" y="159"/>
                </a:cubicBezTo>
                <a:cubicBezTo>
                  <a:pt x="3" y="159"/>
                  <a:pt x="0" y="163"/>
                  <a:pt x="0" y="167"/>
                </a:cubicBezTo>
                <a:cubicBezTo>
                  <a:pt x="0" y="300"/>
                  <a:pt x="0" y="300"/>
                  <a:pt x="0" y="300"/>
                </a:cubicBezTo>
                <a:cubicBezTo>
                  <a:pt x="0" y="302"/>
                  <a:pt x="1" y="304"/>
                  <a:pt x="2" y="305"/>
                </a:cubicBezTo>
                <a:cubicBezTo>
                  <a:pt x="66" y="369"/>
                  <a:pt x="66" y="369"/>
                  <a:pt x="66" y="369"/>
                </a:cubicBezTo>
                <a:cubicBezTo>
                  <a:pt x="66" y="433"/>
                  <a:pt x="66" y="433"/>
                  <a:pt x="66" y="433"/>
                </a:cubicBezTo>
                <a:cubicBezTo>
                  <a:pt x="66" y="437"/>
                  <a:pt x="70" y="440"/>
                  <a:pt x="74" y="440"/>
                </a:cubicBezTo>
                <a:cubicBezTo>
                  <a:pt x="273" y="440"/>
                  <a:pt x="273" y="440"/>
                  <a:pt x="273" y="440"/>
                </a:cubicBezTo>
                <a:cubicBezTo>
                  <a:pt x="277" y="440"/>
                  <a:pt x="281" y="437"/>
                  <a:pt x="281" y="433"/>
                </a:cubicBezTo>
                <a:cubicBezTo>
                  <a:pt x="281" y="364"/>
                  <a:pt x="281" y="364"/>
                  <a:pt x="281" y="364"/>
                </a:cubicBezTo>
                <a:cubicBezTo>
                  <a:pt x="345" y="305"/>
                  <a:pt x="345" y="305"/>
                  <a:pt x="345" y="305"/>
                </a:cubicBezTo>
                <a:cubicBezTo>
                  <a:pt x="346" y="304"/>
                  <a:pt x="347" y="302"/>
                  <a:pt x="347" y="300"/>
                </a:cubicBezTo>
                <a:cubicBezTo>
                  <a:pt x="347" y="100"/>
                  <a:pt x="347" y="100"/>
                  <a:pt x="347" y="100"/>
                </a:cubicBezTo>
                <a:cubicBezTo>
                  <a:pt x="347" y="96"/>
                  <a:pt x="344" y="93"/>
                  <a:pt x="340" y="93"/>
                </a:cubicBezTo>
                <a:close/>
                <a:moveTo>
                  <a:pt x="332" y="296"/>
                </a:moveTo>
                <a:cubicBezTo>
                  <a:pt x="268" y="355"/>
                  <a:pt x="268" y="355"/>
                  <a:pt x="268" y="355"/>
                </a:cubicBezTo>
                <a:cubicBezTo>
                  <a:pt x="267" y="357"/>
                  <a:pt x="266" y="359"/>
                  <a:pt x="266" y="361"/>
                </a:cubicBezTo>
                <a:cubicBezTo>
                  <a:pt x="266" y="425"/>
                  <a:pt x="266" y="425"/>
                  <a:pt x="266" y="425"/>
                </a:cubicBezTo>
                <a:cubicBezTo>
                  <a:pt x="81" y="425"/>
                  <a:pt x="81" y="425"/>
                  <a:pt x="81" y="425"/>
                </a:cubicBezTo>
                <a:cubicBezTo>
                  <a:pt x="81" y="366"/>
                  <a:pt x="81" y="366"/>
                  <a:pt x="81" y="366"/>
                </a:cubicBezTo>
                <a:cubicBezTo>
                  <a:pt x="81" y="364"/>
                  <a:pt x="80" y="362"/>
                  <a:pt x="79" y="361"/>
                </a:cubicBezTo>
                <a:cubicBezTo>
                  <a:pt x="15" y="297"/>
                  <a:pt x="15" y="297"/>
                  <a:pt x="15" y="297"/>
                </a:cubicBezTo>
                <a:cubicBezTo>
                  <a:pt x="15" y="174"/>
                  <a:pt x="15" y="174"/>
                  <a:pt x="15" y="174"/>
                </a:cubicBezTo>
                <a:cubicBezTo>
                  <a:pt x="66" y="174"/>
                  <a:pt x="66" y="174"/>
                  <a:pt x="66" y="174"/>
                </a:cubicBezTo>
                <a:cubicBezTo>
                  <a:pt x="66" y="233"/>
                  <a:pt x="66" y="233"/>
                  <a:pt x="66" y="233"/>
                </a:cubicBezTo>
                <a:cubicBezTo>
                  <a:pt x="81" y="233"/>
                  <a:pt x="81" y="233"/>
                  <a:pt x="81" y="233"/>
                </a:cubicBezTo>
                <a:cubicBezTo>
                  <a:pt x="81" y="167"/>
                  <a:pt x="81" y="167"/>
                  <a:pt x="81" y="167"/>
                </a:cubicBezTo>
                <a:cubicBezTo>
                  <a:pt x="81" y="41"/>
                  <a:pt x="81" y="41"/>
                  <a:pt x="81" y="41"/>
                </a:cubicBezTo>
                <a:cubicBezTo>
                  <a:pt x="133" y="41"/>
                  <a:pt x="133" y="41"/>
                  <a:pt x="133" y="41"/>
                </a:cubicBezTo>
                <a:cubicBezTo>
                  <a:pt x="133" y="233"/>
                  <a:pt x="133" y="233"/>
                  <a:pt x="133" y="233"/>
                </a:cubicBezTo>
                <a:cubicBezTo>
                  <a:pt x="148" y="233"/>
                  <a:pt x="148" y="233"/>
                  <a:pt x="148" y="233"/>
                </a:cubicBezTo>
                <a:cubicBezTo>
                  <a:pt x="148" y="34"/>
                  <a:pt x="148" y="34"/>
                  <a:pt x="148" y="34"/>
                </a:cubicBezTo>
                <a:cubicBezTo>
                  <a:pt x="148" y="15"/>
                  <a:pt x="148" y="15"/>
                  <a:pt x="148" y="15"/>
                </a:cubicBezTo>
                <a:cubicBezTo>
                  <a:pt x="199" y="15"/>
                  <a:pt x="199" y="15"/>
                  <a:pt x="199" y="15"/>
                </a:cubicBezTo>
                <a:cubicBezTo>
                  <a:pt x="199" y="34"/>
                  <a:pt x="199" y="34"/>
                  <a:pt x="199" y="34"/>
                </a:cubicBezTo>
                <a:cubicBezTo>
                  <a:pt x="199" y="233"/>
                  <a:pt x="199" y="233"/>
                  <a:pt x="199" y="233"/>
                </a:cubicBezTo>
                <a:cubicBezTo>
                  <a:pt x="214" y="233"/>
                  <a:pt x="214" y="233"/>
                  <a:pt x="214" y="233"/>
                </a:cubicBezTo>
                <a:cubicBezTo>
                  <a:pt x="214" y="41"/>
                  <a:pt x="214" y="41"/>
                  <a:pt x="214" y="41"/>
                </a:cubicBezTo>
                <a:cubicBezTo>
                  <a:pt x="266" y="41"/>
                  <a:pt x="266" y="41"/>
                  <a:pt x="266" y="41"/>
                </a:cubicBezTo>
                <a:cubicBezTo>
                  <a:pt x="266" y="100"/>
                  <a:pt x="266" y="100"/>
                  <a:pt x="266" y="100"/>
                </a:cubicBezTo>
                <a:cubicBezTo>
                  <a:pt x="266" y="233"/>
                  <a:pt x="266" y="233"/>
                  <a:pt x="266" y="233"/>
                </a:cubicBezTo>
                <a:cubicBezTo>
                  <a:pt x="281" y="233"/>
                  <a:pt x="281" y="233"/>
                  <a:pt x="281" y="233"/>
                </a:cubicBezTo>
                <a:cubicBezTo>
                  <a:pt x="281" y="108"/>
                  <a:pt x="281" y="108"/>
                  <a:pt x="281" y="108"/>
                </a:cubicBezTo>
                <a:cubicBezTo>
                  <a:pt x="332" y="108"/>
                  <a:pt x="332" y="108"/>
                  <a:pt x="332" y="108"/>
                </a:cubicBezTo>
                <a:lnTo>
                  <a:pt x="332" y="296"/>
                </a:ln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4211268" y="1591220"/>
            <a:ext cx="4449086" cy="498016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Try 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to add some more useful services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44" name="矩形 43"/>
          <p:cNvSpPr/>
          <p:nvPr/>
        </p:nvSpPr>
        <p:spPr>
          <a:xfrm>
            <a:off x="4210158" y="2663222"/>
            <a:ext cx="4615565" cy="91351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Improve 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the stability and performance of the whole application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4210159" y="4150723"/>
            <a:ext cx="4615564" cy="913515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Start study on the Mobility First materials and get ready to do the migration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3258849" y="5330488"/>
            <a:ext cx="769221" cy="769221"/>
          </a:xfrm>
          <a:prstGeom prst="ellipse">
            <a:avLst/>
          </a:prstGeom>
          <a:noFill/>
          <a:ln w="6350">
            <a:solidFill>
              <a:srgbClr val="3563A8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Freeform 72"/>
          <p:cNvSpPr>
            <a:spLocks noEditPoints="1"/>
          </p:cNvSpPr>
          <p:nvPr/>
        </p:nvSpPr>
        <p:spPr bwMode="auto">
          <a:xfrm>
            <a:off x="3442047" y="5501405"/>
            <a:ext cx="450324" cy="451136"/>
          </a:xfrm>
          <a:custGeom>
            <a:avLst/>
            <a:gdLst>
              <a:gd name="T0" fmla="*/ 337 w 411"/>
              <a:gd name="T1" fmla="*/ 198 h 412"/>
              <a:gd name="T2" fmla="*/ 284 w 411"/>
              <a:gd name="T3" fmla="*/ 220 h 412"/>
              <a:gd name="T4" fmla="*/ 249 w 411"/>
              <a:gd name="T5" fmla="*/ 185 h 412"/>
              <a:gd name="T6" fmla="*/ 283 w 411"/>
              <a:gd name="T7" fmla="*/ 107 h 412"/>
              <a:gd name="T8" fmla="*/ 176 w 411"/>
              <a:gd name="T9" fmla="*/ 0 h 412"/>
              <a:gd name="T10" fmla="*/ 68 w 411"/>
              <a:gd name="T11" fmla="*/ 107 h 412"/>
              <a:gd name="T12" fmla="*/ 116 w 411"/>
              <a:gd name="T13" fmla="*/ 196 h 412"/>
              <a:gd name="T14" fmla="*/ 96 w 411"/>
              <a:gd name="T15" fmla="*/ 266 h 412"/>
              <a:gd name="T16" fmla="*/ 74 w 411"/>
              <a:gd name="T17" fmla="*/ 263 h 412"/>
              <a:gd name="T18" fmla="*/ 0 w 411"/>
              <a:gd name="T19" fmla="*/ 337 h 412"/>
              <a:gd name="T20" fmla="*/ 74 w 411"/>
              <a:gd name="T21" fmla="*/ 412 h 412"/>
              <a:gd name="T22" fmla="*/ 149 w 411"/>
              <a:gd name="T23" fmla="*/ 337 h 412"/>
              <a:gd name="T24" fmla="*/ 110 w 411"/>
              <a:gd name="T25" fmla="*/ 272 h 412"/>
              <a:gd name="T26" fmla="*/ 130 w 411"/>
              <a:gd name="T27" fmla="*/ 204 h 412"/>
              <a:gd name="T28" fmla="*/ 176 w 411"/>
              <a:gd name="T29" fmla="*/ 214 h 412"/>
              <a:gd name="T30" fmla="*/ 238 w 411"/>
              <a:gd name="T31" fmla="*/ 195 h 412"/>
              <a:gd name="T32" fmla="*/ 275 w 411"/>
              <a:gd name="T33" fmla="*/ 232 h 412"/>
              <a:gd name="T34" fmla="*/ 262 w 411"/>
              <a:gd name="T35" fmla="*/ 273 h 412"/>
              <a:gd name="T36" fmla="*/ 337 w 411"/>
              <a:gd name="T37" fmla="*/ 347 h 412"/>
              <a:gd name="T38" fmla="*/ 411 w 411"/>
              <a:gd name="T39" fmla="*/ 273 h 412"/>
              <a:gd name="T40" fmla="*/ 337 w 411"/>
              <a:gd name="T41" fmla="*/ 198 h 412"/>
              <a:gd name="T42" fmla="*/ 134 w 411"/>
              <a:gd name="T43" fmla="*/ 337 h 412"/>
              <a:gd name="T44" fmla="*/ 74 w 411"/>
              <a:gd name="T45" fmla="*/ 397 h 412"/>
              <a:gd name="T46" fmla="*/ 14 w 411"/>
              <a:gd name="T47" fmla="*/ 337 h 412"/>
              <a:gd name="T48" fmla="*/ 74 w 411"/>
              <a:gd name="T49" fmla="*/ 278 h 412"/>
              <a:gd name="T50" fmla="*/ 134 w 411"/>
              <a:gd name="T51" fmla="*/ 337 h 412"/>
              <a:gd name="T52" fmla="*/ 83 w 411"/>
              <a:gd name="T53" fmla="*/ 107 h 412"/>
              <a:gd name="T54" fmla="*/ 176 w 411"/>
              <a:gd name="T55" fmla="*/ 14 h 412"/>
              <a:gd name="T56" fmla="*/ 268 w 411"/>
              <a:gd name="T57" fmla="*/ 107 h 412"/>
              <a:gd name="T58" fmla="*/ 176 w 411"/>
              <a:gd name="T59" fmla="*/ 200 h 412"/>
              <a:gd name="T60" fmla="*/ 83 w 411"/>
              <a:gd name="T61" fmla="*/ 107 h 412"/>
              <a:gd name="T62" fmla="*/ 337 w 411"/>
              <a:gd name="T63" fmla="*/ 332 h 412"/>
              <a:gd name="T64" fmla="*/ 277 w 411"/>
              <a:gd name="T65" fmla="*/ 273 h 412"/>
              <a:gd name="T66" fmla="*/ 337 w 411"/>
              <a:gd name="T67" fmla="*/ 213 h 412"/>
              <a:gd name="T68" fmla="*/ 397 w 411"/>
              <a:gd name="T69" fmla="*/ 273 h 412"/>
              <a:gd name="T70" fmla="*/ 337 w 411"/>
              <a:gd name="T71" fmla="*/ 332 h 4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11" h="412">
                <a:moveTo>
                  <a:pt x="337" y="198"/>
                </a:moveTo>
                <a:cubicBezTo>
                  <a:pt x="316" y="198"/>
                  <a:pt x="298" y="206"/>
                  <a:pt x="284" y="220"/>
                </a:cubicBezTo>
                <a:cubicBezTo>
                  <a:pt x="249" y="185"/>
                  <a:pt x="249" y="185"/>
                  <a:pt x="249" y="185"/>
                </a:cubicBezTo>
                <a:cubicBezTo>
                  <a:pt x="270" y="166"/>
                  <a:pt x="283" y="138"/>
                  <a:pt x="283" y="107"/>
                </a:cubicBezTo>
                <a:cubicBezTo>
                  <a:pt x="283" y="48"/>
                  <a:pt x="235" y="0"/>
                  <a:pt x="176" y="0"/>
                </a:cubicBezTo>
                <a:cubicBezTo>
                  <a:pt x="117" y="0"/>
                  <a:pt x="68" y="48"/>
                  <a:pt x="68" y="107"/>
                </a:cubicBezTo>
                <a:cubicBezTo>
                  <a:pt x="68" y="144"/>
                  <a:pt x="88" y="177"/>
                  <a:pt x="116" y="196"/>
                </a:cubicBezTo>
                <a:cubicBezTo>
                  <a:pt x="96" y="266"/>
                  <a:pt x="96" y="266"/>
                  <a:pt x="96" y="266"/>
                </a:cubicBezTo>
                <a:cubicBezTo>
                  <a:pt x="89" y="264"/>
                  <a:pt x="82" y="263"/>
                  <a:pt x="74" y="263"/>
                </a:cubicBezTo>
                <a:cubicBezTo>
                  <a:pt x="33" y="263"/>
                  <a:pt x="0" y="296"/>
                  <a:pt x="0" y="337"/>
                </a:cubicBezTo>
                <a:cubicBezTo>
                  <a:pt x="0" y="378"/>
                  <a:pt x="33" y="412"/>
                  <a:pt x="74" y="412"/>
                </a:cubicBezTo>
                <a:cubicBezTo>
                  <a:pt x="115" y="412"/>
                  <a:pt x="149" y="378"/>
                  <a:pt x="149" y="337"/>
                </a:cubicBezTo>
                <a:cubicBezTo>
                  <a:pt x="149" y="309"/>
                  <a:pt x="133" y="284"/>
                  <a:pt x="110" y="272"/>
                </a:cubicBezTo>
                <a:cubicBezTo>
                  <a:pt x="130" y="204"/>
                  <a:pt x="130" y="204"/>
                  <a:pt x="130" y="204"/>
                </a:cubicBezTo>
                <a:cubicBezTo>
                  <a:pt x="144" y="210"/>
                  <a:pt x="159" y="214"/>
                  <a:pt x="176" y="214"/>
                </a:cubicBezTo>
                <a:cubicBezTo>
                  <a:pt x="199" y="214"/>
                  <a:pt x="220" y="207"/>
                  <a:pt x="238" y="195"/>
                </a:cubicBezTo>
                <a:cubicBezTo>
                  <a:pt x="275" y="232"/>
                  <a:pt x="275" y="232"/>
                  <a:pt x="275" y="232"/>
                </a:cubicBezTo>
                <a:cubicBezTo>
                  <a:pt x="267" y="243"/>
                  <a:pt x="262" y="257"/>
                  <a:pt x="262" y="273"/>
                </a:cubicBezTo>
                <a:cubicBezTo>
                  <a:pt x="262" y="314"/>
                  <a:pt x="296" y="347"/>
                  <a:pt x="337" y="347"/>
                </a:cubicBezTo>
                <a:cubicBezTo>
                  <a:pt x="378" y="347"/>
                  <a:pt x="411" y="314"/>
                  <a:pt x="411" y="273"/>
                </a:cubicBezTo>
                <a:cubicBezTo>
                  <a:pt x="411" y="231"/>
                  <a:pt x="378" y="198"/>
                  <a:pt x="337" y="198"/>
                </a:cubicBezTo>
                <a:close/>
                <a:moveTo>
                  <a:pt x="134" y="337"/>
                </a:moveTo>
                <a:cubicBezTo>
                  <a:pt x="134" y="370"/>
                  <a:pt x="107" y="397"/>
                  <a:pt x="74" y="397"/>
                </a:cubicBezTo>
                <a:cubicBezTo>
                  <a:pt x="41" y="397"/>
                  <a:pt x="14" y="370"/>
                  <a:pt x="14" y="337"/>
                </a:cubicBezTo>
                <a:cubicBezTo>
                  <a:pt x="14" y="304"/>
                  <a:pt x="41" y="278"/>
                  <a:pt x="74" y="278"/>
                </a:cubicBezTo>
                <a:cubicBezTo>
                  <a:pt x="107" y="278"/>
                  <a:pt x="134" y="304"/>
                  <a:pt x="134" y="337"/>
                </a:cubicBezTo>
                <a:close/>
                <a:moveTo>
                  <a:pt x="83" y="107"/>
                </a:moveTo>
                <a:cubicBezTo>
                  <a:pt x="83" y="56"/>
                  <a:pt x="125" y="14"/>
                  <a:pt x="176" y="14"/>
                </a:cubicBezTo>
                <a:cubicBezTo>
                  <a:pt x="227" y="14"/>
                  <a:pt x="268" y="56"/>
                  <a:pt x="268" y="107"/>
                </a:cubicBezTo>
                <a:cubicBezTo>
                  <a:pt x="268" y="158"/>
                  <a:pt x="227" y="200"/>
                  <a:pt x="176" y="200"/>
                </a:cubicBezTo>
                <a:cubicBezTo>
                  <a:pt x="125" y="200"/>
                  <a:pt x="83" y="158"/>
                  <a:pt x="83" y="107"/>
                </a:cubicBezTo>
                <a:close/>
                <a:moveTo>
                  <a:pt x="337" y="332"/>
                </a:moveTo>
                <a:cubicBezTo>
                  <a:pt x="304" y="332"/>
                  <a:pt x="277" y="306"/>
                  <a:pt x="277" y="273"/>
                </a:cubicBezTo>
                <a:cubicBezTo>
                  <a:pt x="277" y="240"/>
                  <a:pt x="304" y="213"/>
                  <a:pt x="337" y="213"/>
                </a:cubicBezTo>
                <a:cubicBezTo>
                  <a:pt x="370" y="213"/>
                  <a:pt x="397" y="240"/>
                  <a:pt x="397" y="273"/>
                </a:cubicBezTo>
                <a:cubicBezTo>
                  <a:pt x="397" y="306"/>
                  <a:pt x="370" y="332"/>
                  <a:pt x="337" y="332"/>
                </a:cubicBezTo>
                <a:close/>
              </a:path>
            </a:pathLst>
          </a:custGeom>
          <a:solidFill>
            <a:schemeClr val="bg1">
              <a:lumMod val="50000"/>
            </a:schemeClr>
          </a:solidFill>
          <a:ln>
            <a:noFill/>
          </a:ln>
        </p:spPr>
        <p:txBody>
          <a:bodyPr vert="horz" wrap="square" lIns="68571" tIns="34286" rIns="68571" bIns="34286" numCol="1" anchor="t" anchorCtr="0" compatLnSpc="1">
            <a:prstTxWarp prst="textNoShape">
              <a:avLst/>
            </a:prstTxWarp>
          </a:bodyPr>
          <a:lstStyle/>
          <a:p>
            <a:pPr defTabSz="685487"/>
            <a:endParaRPr lang="en-US" sz="1400">
              <a:solidFill>
                <a:srgbClr val="FFFFFF"/>
              </a:solidFill>
              <a:latin typeface="Segoe UI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4211268" y="5386789"/>
            <a:ext cx="4449086" cy="498016"/>
          </a:xfrm>
          <a:prstGeom prst="rect">
            <a:avLst/>
          </a:prstGeom>
        </p:spPr>
        <p:txBody>
          <a:bodyPr wrap="square" tIns="3600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Learn </a:t>
            </a:r>
            <a:r>
              <a:rPr lang="en-US" altLang="zh-CN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华文细黑" panose="02010600040101010101" pitchFamily="2" charset="-122"/>
                <a:ea typeface="华文细黑" panose="02010600040101010101" pitchFamily="2" charset="-122"/>
                <a:cs typeface="+mn-ea"/>
              </a:rPr>
              <a:t>stuffs about cloud computing</a:t>
            </a:r>
            <a:endParaRPr lang="zh-CN" altLang="en-US" b="1" dirty="0">
              <a:solidFill>
                <a:schemeClr val="tx1">
                  <a:lumMod val="75000"/>
                  <a:lumOff val="25000"/>
                </a:schemeClr>
              </a:solidFill>
              <a:latin typeface="华文细黑" panose="02010600040101010101" pitchFamily="2" charset="-122"/>
              <a:ea typeface="华文细黑" panose="02010600040101010101" pitchFamily="2" charset="-122"/>
              <a:cs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1535559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文本框 12"/>
          <p:cNvSpPr txBox="1"/>
          <p:nvPr/>
        </p:nvSpPr>
        <p:spPr>
          <a:xfrm>
            <a:off x="4924259" y="3058931"/>
            <a:ext cx="2401935" cy="7401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altLang="zh-CN" sz="3200" dirty="0" smtClean="0">
                <a:solidFill>
                  <a:srgbClr val="3563A8"/>
                </a:solidFill>
              </a:rPr>
              <a:t>Question</a:t>
            </a:r>
            <a:endParaRPr lang="zh-CN" altLang="en-US" sz="3200" dirty="0">
              <a:solidFill>
                <a:srgbClr val="3563A8"/>
              </a:solidFill>
            </a:endParaRPr>
          </a:p>
        </p:txBody>
      </p:sp>
      <p:grpSp>
        <p:nvGrpSpPr>
          <p:cNvPr id="14" name="组合 13"/>
          <p:cNvGrpSpPr/>
          <p:nvPr/>
        </p:nvGrpSpPr>
        <p:grpSpPr>
          <a:xfrm rot="619297">
            <a:off x="2853655" y="202547"/>
            <a:ext cx="6484691" cy="6452906"/>
            <a:chOff x="6940262" y="3251983"/>
            <a:chExt cx="971550" cy="966788"/>
          </a:xfrm>
        </p:grpSpPr>
        <p:sp>
          <p:nvSpPr>
            <p:cNvPr id="15" name="Freeform 5"/>
            <p:cNvSpPr>
              <a:spLocks/>
            </p:cNvSpPr>
            <p:nvPr/>
          </p:nvSpPr>
          <p:spPr bwMode="auto">
            <a:xfrm>
              <a:off x="6959312" y="3251983"/>
              <a:ext cx="928688" cy="966788"/>
            </a:xfrm>
            <a:custGeom>
              <a:avLst/>
              <a:gdLst>
                <a:gd name="T0" fmla="*/ 121 w 245"/>
                <a:gd name="T1" fmla="*/ 0 h 255"/>
                <a:gd name="T2" fmla="*/ 158 w 245"/>
                <a:gd name="T3" fmla="*/ 61 h 255"/>
                <a:gd name="T4" fmla="*/ 234 w 245"/>
                <a:gd name="T5" fmla="*/ 65 h 255"/>
                <a:gd name="T6" fmla="*/ 198 w 245"/>
                <a:gd name="T7" fmla="*/ 128 h 255"/>
                <a:gd name="T8" fmla="*/ 233 w 245"/>
                <a:gd name="T9" fmla="*/ 191 h 255"/>
                <a:gd name="T10" fmla="*/ 160 w 245"/>
                <a:gd name="T11" fmla="*/ 193 h 255"/>
                <a:gd name="T12" fmla="*/ 122 w 245"/>
                <a:gd name="T13" fmla="*/ 255 h 255"/>
                <a:gd name="T14" fmla="*/ 87 w 245"/>
                <a:gd name="T15" fmla="*/ 193 h 255"/>
                <a:gd name="T16" fmla="*/ 11 w 245"/>
                <a:gd name="T17" fmla="*/ 190 h 255"/>
                <a:gd name="T18" fmla="*/ 47 w 245"/>
                <a:gd name="T19" fmla="*/ 125 h 255"/>
                <a:gd name="T20" fmla="*/ 11 w 245"/>
                <a:gd name="T21" fmla="*/ 65 h 255"/>
                <a:gd name="T22" fmla="*/ 86 w 245"/>
                <a:gd name="T23" fmla="*/ 62 h 255"/>
                <a:gd name="T24" fmla="*/ 121 w 245"/>
                <a:gd name="T25" fmla="*/ 0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5" h="255">
                  <a:moveTo>
                    <a:pt x="121" y="0"/>
                  </a:moveTo>
                  <a:cubicBezTo>
                    <a:pt x="142" y="0"/>
                    <a:pt x="147" y="55"/>
                    <a:pt x="158" y="61"/>
                  </a:cubicBezTo>
                  <a:cubicBezTo>
                    <a:pt x="170" y="67"/>
                    <a:pt x="222" y="43"/>
                    <a:pt x="234" y="65"/>
                  </a:cubicBezTo>
                  <a:cubicBezTo>
                    <a:pt x="245" y="85"/>
                    <a:pt x="198" y="115"/>
                    <a:pt x="198" y="128"/>
                  </a:cubicBezTo>
                  <a:cubicBezTo>
                    <a:pt x="198" y="141"/>
                    <a:pt x="244" y="172"/>
                    <a:pt x="233" y="191"/>
                  </a:cubicBezTo>
                  <a:cubicBezTo>
                    <a:pt x="222" y="211"/>
                    <a:pt x="172" y="186"/>
                    <a:pt x="160" y="193"/>
                  </a:cubicBezTo>
                  <a:cubicBezTo>
                    <a:pt x="148" y="200"/>
                    <a:pt x="143" y="255"/>
                    <a:pt x="122" y="255"/>
                  </a:cubicBezTo>
                  <a:cubicBezTo>
                    <a:pt x="101" y="255"/>
                    <a:pt x="98" y="199"/>
                    <a:pt x="87" y="193"/>
                  </a:cubicBezTo>
                  <a:cubicBezTo>
                    <a:pt x="75" y="187"/>
                    <a:pt x="24" y="212"/>
                    <a:pt x="11" y="190"/>
                  </a:cubicBezTo>
                  <a:cubicBezTo>
                    <a:pt x="0" y="169"/>
                    <a:pt x="47" y="138"/>
                    <a:pt x="47" y="125"/>
                  </a:cubicBezTo>
                  <a:cubicBezTo>
                    <a:pt x="48" y="113"/>
                    <a:pt x="1" y="83"/>
                    <a:pt x="11" y="65"/>
                  </a:cubicBezTo>
                  <a:cubicBezTo>
                    <a:pt x="23" y="45"/>
                    <a:pt x="73" y="69"/>
                    <a:pt x="86" y="62"/>
                  </a:cubicBezTo>
                  <a:cubicBezTo>
                    <a:pt x="97" y="55"/>
                    <a:pt x="100" y="0"/>
                    <a:pt x="121" y="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Freeform 6"/>
            <p:cNvSpPr>
              <a:spLocks/>
            </p:cNvSpPr>
            <p:nvPr/>
          </p:nvSpPr>
          <p:spPr bwMode="auto">
            <a:xfrm>
              <a:off x="6956137" y="3256746"/>
              <a:ext cx="936625" cy="962025"/>
            </a:xfrm>
            <a:custGeom>
              <a:avLst/>
              <a:gdLst>
                <a:gd name="T0" fmla="*/ 129 w 247"/>
                <a:gd name="T1" fmla="*/ 1 h 254"/>
                <a:gd name="T2" fmla="*/ 162 w 247"/>
                <a:gd name="T3" fmla="*/ 63 h 254"/>
                <a:gd name="T4" fmla="*/ 237 w 247"/>
                <a:gd name="T5" fmla="*/ 71 h 254"/>
                <a:gd name="T6" fmla="*/ 198 w 247"/>
                <a:gd name="T7" fmla="*/ 131 h 254"/>
                <a:gd name="T8" fmla="*/ 229 w 247"/>
                <a:gd name="T9" fmla="*/ 196 h 254"/>
                <a:gd name="T10" fmla="*/ 156 w 247"/>
                <a:gd name="T11" fmla="*/ 193 h 254"/>
                <a:gd name="T12" fmla="*/ 116 w 247"/>
                <a:gd name="T13" fmla="*/ 252 h 254"/>
                <a:gd name="T14" fmla="*/ 84 w 247"/>
                <a:gd name="T15" fmla="*/ 189 h 254"/>
                <a:gd name="T16" fmla="*/ 11 w 247"/>
                <a:gd name="T17" fmla="*/ 182 h 254"/>
                <a:gd name="T18" fmla="*/ 49 w 247"/>
                <a:gd name="T19" fmla="*/ 121 h 254"/>
                <a:gd name="T20" fmla="*/ 18 w 247"/>
                <a:gd name="T21" fmla="*/ 59 h 254"/>
                <a:gd name="T22" fmla="*/ 91 w 247"/>
                <a:gd name="T23" fmla="*/ 60 h 254"/>
                <a:gd name="T24" fmla="*/ 129 w 247"/>
                <a:gd name="T25" fmla="*/ 1 h 2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4">
                  <a:moveTo>
                    <a:pt x="129" y="1"/>
                  </a:moveTo>
                  <a:cubicBezTo>
                    <a:pt x="150" y="2"/>
                    <a:pt x="151" y="57"/>
                    <a:pt x="162" y="63"/>
                  </a:cubicBezTo>
                  <a:cubicBezTo>
                    <a:pt x="174" y="70"/>
                    <a:pt x="226" y="49"/>
                    <a:pt x="237" y="71"/>
                  </a:cubicBezTo>
                  <a:cubicBezTo>
                    <a:pt x="247" y="91"/>
                    <a:pt x="199" y="118"/>
                    <a:pt x="198" y="131"/>
                  </a:cubicBezTo>
                  <a:cubicBezTo>
                    <a:pt x="197" y="144"/>
                    <a:pt x="241" y="177"/>
                    <a:pt x="229" y="196"/>
                  </a:cubicBezTo>
                  <a:cubicBezTo>
                    <a:pt x="217" y="214"/>
                    <a:pt x="169" y="187"/>
                    <a:pt x="156" y="193"/>
                  </a:cubicBezTo>
                  <a:cubicBezTo>
                    <a:pt x="144" y="199"/>
                    <a:pt x="137" y="254"/>
                    <a:pt x="116" y="252"/>
                  </a:cubicBezTo>
                  <a:cubicBezTo>
                    <a:pt x="95" y="251"/>
                    <a:pt x="95" y="196"/>
                    <a:pt x="84" y="189"/>
                  </a:cubicBezTo>
                  <a:cubicBezTo>
                    <a:pt x="73" y="182"/>
                    <a:pt x="21" y="204"/>
                    <a:pt x="11" y="182"/>
                  </a:cubicBezTo>
                  <a:cubicBezTo>
                    <a:pt x="0" y="161"/>
                    <a:pt x="48" y="134"/>
                    <a:pt x="49" y="121"/>
                  </a:cubicBezTo>
                  <a:cubicBezTo>
                    <a:pt x="50" y="108"/>
                    <a:pt x="7" y="76"/>
                    <a:pt x="18" y="59"/>
                  </a:cubicBezTo>
                  <a:cubicBezTo>
                    <a:pt x="30" y="40"/>
                    <a:pt x="78" y="66"/>
                    <a:pt x="91" y="60"/>
                  </a:cubicBezTo>
                  <a:cubicBezTo>
                    <a:pt x="103" y="54"/>
                    <a:pt x="109" y="0"/>
                    <a:pt x="129" y="1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7" name="Freeform 7"/>
            <p:cNvSpPr>
              <a:spLocks/>
            </p:cNvSpPr>
            <p:nvPr/>
          </p:nvSpPr>
          <p:spPr bwMode="auto">
            <a:xfrm>
              <a:off x="6956137" y="3259921"/>
              <a:ext cx="936625" cy="955675"/>
            </a:xfrm>
            <a:custGeom>
              <a:avLst/>
              <a:gdLst>
                <a:gd name="T0" fmla="*/ 137 w 247"/>
                <a:gd name="T1" fmla="*/ 2 h 252"/>
                <a:gd name="T2" fmla="*/ 165 w 247"/>
                <a:gd name="T3" fmla="*/ 65 h 252"/>
                <a:gd name="T4" fmla="*/ 239 w 247"/>
                <a:gd name="T5" fmla="*/ 77 h 252"/>
                <a:gd name="T6" fmla="*/ 197 w 247"/>
                <a:gd name="T7" fmla="*/ 134 h 252"/>
                <a:gd name="T8" fmla="*/ 224 w 247"/>
                <a:gd name="T9" fmla="*/ 200 h 252"/>
                <a:gd name="T10" fmla="*/ 152 w 247"/>
                <a:gd name="T11" fmla="*/ 193 h 252"/>
                <a:gd name="T12" fmla="*/ 109 w 247"/>
                <a:gd name="T13" fmla="*/ 250 h 252"/>
                <a:gd name="T14" fmla="*/ 81 w 247"/>
                <a:gd name="T15" fmla="*/ 185 h 252"/>
                <a:gd name="T16" fmla="*/ 9 w 247"/>
                <a:gd name="T17" fmla="*/ 174 h 252"/>
                <a:gd name="T18" fmla="*/ 50 w 247"/>
                <a:gd name="T19" fmla="*/ 116 h 252"/>
                <a:gd name="T20" fmla="*/ 23 w 247"/>
                <a:gd name="T21" fmla="*/ 52 h 252"/>
                <a:gd name="T22" fmla="*/ 95 w 247"/>
                <a:gd name="T23" fmla="*/ 58 h 252"/>
                <a:gd name="T24" fmla="*/ 137 w 247"/>
                <a:gd name="T25" fmla="*/ 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7" h="252">
                  <a:moveTo>
                    <a:pt x="137" y="2"/>
                  </a:moveTo>
                  <a:cubicBezTo>
                    <a:pt x="157" y="4"/>
                    <a:pt x="155" y="58"/>
                    <a:pt x="165" y="65"/>
                  </a:cubicBezTo>
                  <a:cubicBezTo>
                    <a:pt x="177" y="73"/>
                    <a:pt x="229" y="55"/>
                    <a:pt x="239" y="77"/>
                  </a:cubicBezTo>
                  <a:cubicBezTo>
                    <a:pt x="247" y="98"/>
                    <a:pt x="198" y="121"/>
                    <a:pt x="197" y="134"/>
                  </a:cubicBezTo>
                  <a:cubicBezTo>
                    <a:pt x="196" y="147"/>
                    <a:pt x="237" y="182"/>
                    <a:pt x="224" y="200"/>
                  </a:cubicBezTo>
                  <a:cubicBezTo>
                    <a:pt x="210" y="217"/>
                    <a:pt x="164" y="188"/>
                    <a:pt x="152" y="193"/>
                  </a:cubicBezTo>
                  <a:cubicBezTo>
                    <a:pt x="140" y="198"/>
                    <a:pt x="130" y="252"/>
                    <a:pt x="109" y="250"/>
                  </a:cubicBezTo>
                  <a:cubicBezTo>
                    <a:pt x="88" y="247"/>
                    <a:pt x="91" y="192"/>
                    <a:pt x="81" y="185"/>
                  </a:cubicBezTo>
                  <a:cubicBezTo>
                    <a:pt x="70" y="177"/>
                    <a:pt x="18" y="196"/>
                    <a:pt x="9" y="174"/>
                  </a:cubicBezTo>
                  <a:cubicBezTo>
                    <a:pt x="0" y="153"/>
                    <a:pt x="49" y="129"/>
                    <a:pt x="50" y="116"/>
                  </a:cubicBezTo>
                  <a:cubicBezTo>
                    <a:pt x="52" y="104"/>
                    <a:pt x="11" y="69"/>
                    <a:pt x="23" y="52"/>
                  </a:cubicBezTo>
                  <a:cubicBezTo>
                    <a:pt x="37" y="35"/>
                    <a:pt x="83" y="63"/>
                    <a:pt x="95" y="58"/>
                  </a:cubicBezTo>
                  <a:cubicBezTo>
                    <a:pt x="107" y="53"/>
                    <a:pt x="116" y="0"/>
                    <a:pt x="137" y="2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8" name="Freeform 8"/>
            <p:cNvSpPr>
              <a:spLocks/>
            </p:cNvSpPr>
            <p:nvPr/>
          </p:nvSpPr>
          <p:spPr bwMode="auto">
            <a:xfrm>
              <a:off x="6951375" y="3259921"/>
              <a:ext cx="944563" cy="950913"/>
            </a:xfrm>
            <a:custGeom>
              <a:avLst/>
              <a:gdLst>
                <a:gd name="T0" fmla="*/ 145 w 249"/>
                <a:gd name="T1" fmla="*/ 4 h 251"/>
                <a:gd name="T2" fmla="*/ 170 w 249"/>
                <a:gd name="T3" fmla="*/ 69 h 251"/>
                <a:gd name="T4" fmla="*/ 242 w 249"/>
                <a:gd name="T5" fmla="*/ 84 h 251"/>
                <a:gd name="T6" fmla="*/ 197 w 249"/>
                <a:gd name="T7" fmla="*/ 138 h 251"/>
                <a:gd name="T8" fmla="*/ 219 w 249"/>
                <a:gd name="T9" fmla="*/ 205 h 251"/>
                <a:gd name="T10" fmla="*/ 148 w 249"/>
                <a:gd name="T11" fmla="*/ 194 h 251"/>
                <a:gd name="T12" fmla="*/ 103 w 249"/>
                <a:gd name="T13" fmla="*/ 248 h 251"/>
                <a:gd name="T14" fmla="*/ 79 w 249"/>
                <a:gd name="T15" fmla="*/ 182 h 251"/>
                <a:gd name="T16" fmla="*/ 8 w 249"/>
                <a:gd name="T17" fmla="*/ 168 h 251"/>
                <a:gd name="T18" fmla="*/ 52 w 249"/>
                <a:gd name="T19" fmla="*/ 112 h 251"/>
                <a:gd name="T20" fmla="*/ 30 w 249"/>
                <a:gd name="T21" fmla="*/ 47 h 251"/>
                <a:gd name="T22" fmla="*/ 100 w 249"/>
                <a:gd name="T23" fmla="*/ 56 h 251"/>
                <a:gd name="T24" fmla="*/ 145 w 249"/>
                <a:gd name="T25" fmla="*/ 4 h 2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49" h="251">
                  <a:moveTo>
                    <a:pt x="145" y="4"/>
                  </a:moveTo>
                  <a:cubicBezTo>
                    <a:pt x="165" y="7"/>
                    <a:pt x="160" y="61"/>
                    <a:pt x="170" y="69"/>
                  </a:cubicBezTo>
                  <a:cubicBezTo>
                    <a:pt x="180" y="77"/>
                    <a:pt x="233" y="62"/>
                    <a:pt x="242" y="84"/>
                  </a:cubicBezTo>
                  <a:cubicBezTo>
                    <a:pt x="249" y="105"/>
                    <a:pt x="199" y="126"/>
                    <a:pt x="197" y="138"/>
                  </a:cubicBezTo>
                  <a:cubicBezTo>
                    <a:pt x="195" y="150"/>
                    <a:pt x="234" y="188"/>
                    <a:pt x="219" y="205"/>
                  </a:cubicBezTo>
                  <a:cubicBezTo>
                    <a:pt x="205" y="222"/>
                    <a:pt x="161" y="190"/>
                    <a:pt x="148" y="194"/>
                  </a:cubicBezTo>
                  <a:cubicBezTo>
                    <a:pt x="137" y="199"/>
                    <a:pt x="124" y="251"/>
                    <a:pt x="103" y="248"/>
                  </a:cubicBezTo>
                  <a:cubicBezTo>
                    <a:pt x="83" y="244"/>
                    <a:pt x="88" y="190"/>
                    <a:pt x="79" y="182"/>
                  </a:cubicBezTo>
                  <a:cubicBezTo>
                    <a:pt x="69" y="173"/>
                    <a:pt x="16" y="189"/>
                    <a:pt x="8" y="168"/>
                  </a:cubicBezTo>
                  <a:cubicBezTo>
                    <a:pt x="0" y="147"/>
                    <a:pt x="50" y="125"/>
                    <a:pt x="52" y="112"/>
                  </a:cubicBezTo>
                  <a:cubicBezTo>
                    <a:pt x="55" y="100"/>
                    <a:pt x="16" y="63"/>
                    <a:pt x="30" y="47"/>
                  </a:cubicBezTo>
                  <a:cubicBezTo>
                    <a:pt x="44" y="30"/>
                    <a:pt x="88" y="61"/>
                    <a:pt x="100" y="56"/>
                  </a:cubicBezTo>
                  <a:cubicBezTo>
                    <a:pt x="112" y="52"/>
                    <a:pt x="125" y="0"/>
                    <a:pt x="145" y="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9" name="Freeform 9"/>
            <p:cNvSpPr>
              <a:spLocks/>
            </p:cNvSpPr>
            <p:nvPr/>
          </p:nvSpPr>
          <p:spPr bwMode="auto">
            <a:xfrm>
              <a:off x="6948200" y="3263096"/>
              <a:ext cx="950913" cy="947738"/>
            </a:xfrm>
            <a:custGeom>
              <a:avLst/>
              <a:gdLst>
                <a:gd name="T0" fmla="*/ 153 w 251"/>
                <a:gd name="T1" fmla="*/ 5 h 250"/>
                <a:gd name="T2" fmla="*/ 174 w 251"/>
                <a:gd name="T3" fmla="*/ 71 h 250"/>
                <a:gd name="T4" fmla="*/ 244 w 251"/>
                <a:gd name="T5" fmla="*/ 90 h 250"/>
                <a:gd name="T6" fmla="*/ 197 w 251"/>
                <a:gd name="T7" fmla="*/ 141 h 250"/>
                <a:gd name="T8" fmla="*/ 215 w 251"/>
                <a:gd name="T9" fmla="*/ 209 h 250"/>
                <a:gd name="T10" fmla="*/ 145 w 251"/>
                <a:gd name="T11" fmla="*/ 194 h 250"/>
                <a:gd name="T12" fmla="*/ 97 w 251"/>
                <a:gd name="T13" fmla="*/ 245 h 250"/>
                <a:gd name="T14" fmla="*/ 76 w 251"/>
                <a:gd name="T15" fmla="*/ 177 h 250"/>
                <a:gd name="T16" fmla="*/ 7 w 251"/>
                <a:gd name="T17" fmla="*/ 160 h 250"/>
                <a:gd name="T18" fmla="*/ 54 w 251"/>
                <a:gd name="T19" fmla="*/ 108 h 250"/>
                <a:gd name="T20" fmla="*/ 36 w 251"/>
                <a:gd name="T21" fmla="*/ 40 h 250"/>
                <a:gd name="T22" fmla="*/ 105 w 251"/>
                <a:gd name="T23" fmla="*/ 54 h 250"/>
                <a:gd name="T24" fmla="*/ 153 w 251"/>
                <a:gd name="T25" fmla="*/ 5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50">
                  <a:moveTo>
                    <a:pt x="153" y="5"/>
                  </a:moveTo>
                  <a:cubicBezTo>
                    <a:pt x="173" y="9"/>
                    <a:pt x="165" y="62"/>
                    <a:pt x="174" y="71"/>
                  </a:cubicBezTo>
                  <a:cubicBezTo>
                    <a:pt x="184" y="80"/>
                    <a:pt x="238" y="68"/>
                    <a:pt x="244" y="90"/>
                  </a:cubicBezTo>
                  <a:cubicBezTo>
                    <a:pt x="251" y="111"/>
                    <a:pt x="200" y="129"/>
                    <a:pt x="197" y="141"/>
                  </a:cubicBezTo>
                  <a:cubicBezTo>
                    <a:pt x="194" y="153"/>
                    <a:pt x="231" y="193"/>
                    <a:pt x="215" y="209"/>
                  </a:cubicBezTo>
                  <a:cubicBezTo>
                    <a:pt x="199" y="225"/>
                    <a:pt x="158" y="191"/>
                    <a:pt x="145" y="194"/>
                  </a:cubicBezTo>
                  <a:cubicBezTo>
                    <a:pt x="133" y="198"/>
                    <a:pt x="117" y="250"/>
                    <a:pt x="97" y="245"/>
                  </a:cubicBezTo>
                  <a:cubicBezTo>
                    <a:pt x="77" y="240"/>
                    <a:pt x="86" y="186"/>
                    <a:pt x="76" y="177"/>
                  </a:cubicBezTo>
                  <a:cubicBezTo>
                    <a:pt x="67" y="169"/>
                    <a:pt x="14" y="181"/>
                    <a:pt x="7" y="160"/>
                  </a:cubicBezTo>
                  <a:cubicBezTo>
                    <a:pt x="0" y="139"/>
                    <a:pt x="51" y="120"/>
                    <a:pt x="54" y="108"/>
                  </a:cubicBezTo>
                  <a:cubicBezTo>
                    <a:pt x="57" y="95"/>
                    <a:pt x="21" y="56"/>
                    <a:pt x="36" y="40"/>
                  </a:cubicBezTo>
                  <a:cubicBezTo>
                    <a:pt x="51" y="25"/>
                    <a:pt x="93" y="58"/>
                    <a:pt x="105" y="54"/>
                  </a:cubicBezTo>
                  <a:cubicBezTo>
                    <a:pt x="117" y="51"/>
                    <a:pt x="133" y="0"/>
                    <a:pt x="153" y="5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0" name="Freeform 10"/>
            <p:cNvSpPr>
              <a:spLocks/>
            </p:cNvSpPr>
            <p:nvPr/>
          </p:nvSpPr>
          <p:spPr bwMode="auto">
            <a:xfrm>
              <a:off x="6948200" y="3263096"/>
              <a:ext cx="950913" cy="944563"/>
            </a:xfrm>
            <a:custGeom>
              <a:avLst/>
              <a:gdLst>
                <a:gd name="T0" fmla="*/ 160 w 251"/>
                <a:gd name="T1" fmla="*/ 6 h 249"/>
                <a:gd name="T2" fmla="*/ 178 w 251"/>
                <a:gd name="T3" fmla="*/ 74 h 249"/>
                <a:gd name="T4" fmla="*/ 246 w 251"/>
                <a:gd name="T5" fmla="*/ 97 h 249"/>
                <a:gd name="T6" fmla="*/ 196 w 251"/>
                <a:gd name="T7" fmla="*/ 145 h 249"/>
                <a:gd name="T8" fmla="*/ 209 w 251"/>
                <a:gd name="T9" fmla="*/ 215 h 249"/>
                <a:gd name="T10" fmla="*/ 141 w 251"/>
                <a:gd name="T11" fmla="*/ 195 h 249"/>
                <a:gd name="T12" fmla="*/ 91 w 251"/>
                <a:gd name="T13" fmla="*/ 243 h 249"/>
                <a:gd name="T14" fmla="*/ 73 w 251"/>
                <a:gd name="T15" fmla="*/ 174 h 249"/>
                <a:gd name="T16" fmla="*/ 5 w 251"/>
                <a:gd name="T17" fmla="*/ 153 h 249"/>
                <a:gd name="T18" fmla="*/ 55 w 251"/>
                <a:gd name="T19" fmla="*/ 104 h 249"/>
                <a:gd name="T20" fmla="*/ 42 w 251"/>
                <a:gd name="T21" fmla="*/ 35 h 249"/>
                <a:gd name="T22" fmla="*/ 109 w 251"/>
                <a:gd name="T23" fmla="*/ 53 h 249"/>
                <a:gd name="T24" fmla="*/ 160 w 251"/>
                <a:gd name="T25" fmla="*/ 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1" h="249">
                  <a:moveTo>
                    <a:pt x="160" y="6"/>
                  </a:moveTo>
                  <a:cubicBezTo>
                    <a:pt x="181" y="12"/>
                    <a:pt x="169" y="65"/>
                    <a:pt x="178" y="74"/>
                  </a:cubicBezTo>
                  <a:cubicBezTo>
                    <a:pt x="187" y="84"/>
                    <a:pt x="241" y="76"/>
                    <a:pt x="246" y="97"/>
                  </a:cubicBezTo>
                  <a:cubicBezTo>
                    <a:pt x="251" y="118"/>
                    <a:pt x="199" y="133"/>
                    <a:pt x="196" y="145"/>
                  </a:cubicBezTo>
                  <a:cubicBezTo>
                    <a:pt x="192" y="157"/>
                    <a:pt x="226" y="199"/>
                    <a:pt x="209" y="215"/>
                  </a:cubicBezTo>
                  <a:cubicBezTo>
                    <a:pt x="193" y="230"/>
                    <a:pt x="154" y="193"/>
                    <a:pt x="141" y="195"/>
                  </a:cubicBezTo>
                  <a:cubicBezTo>
                    <a:pt x="129" y="198"/>
                    <a:pt x="110" y="249"/>
                    <a:pt x="91" y="243"/>
                  </a:cubicBezTo>
                  <a:cubicBezTo>
                    <a:pt x="70" y="237"/>
                    <a:pt x="82" y="184"/>
                    <a:pt x="73" y="174"/>
                  </a:cubicBezTo>
                  <a:cubicBezTo>
                    <a:pt x="64" y="165"/>
                    <a:pt x="11" y="174"/>
                    <a:pt x="5" y="153"/>
                  </a:cubicBezTo>
                  <a:cubicBezTo>
                    <a:pt x="0" y="132"/>
                    <a:pt x="52" y="116"/>
                    <a:pt x="55" y="104"/>
                  </a:cubicBezTo>
                  <a:cubicBezTo>
                    <a:pt x="59" y="92"/>
                    <a:pt x="25" y="50"/>
                    <a:pt x="42" y="35"/>
                  </a:cubicBezTo>
                  <a:cubicBezTo>
                    <a:pt x="58" y="20"/>
                    <a:pt x="97" y="56"/>
                    <a:pt x="109" y="53"/>
                  </a:cubicBezTo>
                  <a:cubicBezTo>
                    <a:pt x="122" y="50"/>
                    <a:pt x="141" y="0"/>
                    <a:pt x="160" y="6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1" name="Freeform 11"/>
            <p:cNvSpPr>
              <a:spLocks/>
            </p:cNvSpPr>
            <p:nvPr/>
          </p:nvSpPr>
          <p:spPr bwMode="auto">
            <a:xfrm>
              <a:off x="6945025" y="3267858"/>
              <a:ext cx="958850" cy="936625"/>
            </a:xfrm>
            <a:custGeom>
              <a:avLst/>
              <a:gdLst>
                <a:gd name="T0" fmla="*/ 169 w 253"/>
                <a:gd name="T1" fmla="*/ 7 h 247"/>
                <a:gd name="T2" fmla="*/ 182 w 253"/>
                <a:gd name="T3" fmla="*/ 77 h 247"/>
                <a:gd name="T4" fmla="*/ 249 w 253"/>
                <a:gd name="T5" fmla="*/ 104 h 247"/>
                <a:gd name="T6" fmla="*/ 196 w 253"/>
                <a:gd name="T7" fmla="*/ 148 h 247"/>
                <a:gd name="T8" fmla="*/ 205 w 253"/>
                <a:gd name="T9" fmla="*/ 219 h 247"/>
                <a:gd name="T10" fmla="*/ 137 w 253"/>
                <a:gd name="T11" fmla="*/ 196 h 247"/>
                <a:gd name="T12" fmla="*/ 85 w 253"/>
                <a:gd name="T13" fmla="*/ 240 h 247"/>
                <a:gd name="T14" fmla="*/ 71 w 253"/>
                <a:gd name="T15" fmla="*/ 170 h 247"/>
                <a:gd name="T16" fmla="*/ 5 w 253"/>
                <a:gd name="T17" fmla="*/ 145 h 247"/>
                <a:gd name="T18" fmla="*/ 57 w 253"/>
                <a:gd name="T19" fmla="*/ 100 h 247"/>
                <a:gd name="T20" fmla="*/ 48 w 253"/>
                <a:gd name="T21" fmla="*/ 29 h 247"/>
                <a:gd name="T22" fmla="*/ 115 w 253"/>
                <a:gd name="T23" fmla="*/ 51 h 247"/>
                <a:gd name="T24" fmla="*/ 169 w 253"/>
                <a:gd name="T25" fmla="*/ 7 h 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7">
                  <a:moveTo>
                    <a:pt x="169" y="7"/>
                  </a:moveTo>
                  <a:cubicBezTo>
                    <a:pt x="189" y="15"/>
                    <a:pt x="174" y="67"/>
                    <a:pt x="182" y="77"/>
                  </a:cubicBezTo>
                  <a:cubicBezTo>
                    <a:pt x="191" y="87"/>
                    <a:pt x="245" y="82"/>
                    <a:pt x="249" y="104"/>
                  </a:cubicBezTo>
                  <a:cubicBezTo>
                    <a:pt x="253" y="124"/>
                    <a:pt x="200" y="136"/>
                    <a:pt x="196" y="148"/>
                  </a:cubicBezTo>
                  <a:cubicBezTo>
                    <a:pt x="191" y="160"/>
                    <a:pt x="223" y="204"/>
                    <a:pt x="205" y="219"/>
                  </a:cubicBezTo>
                  <a:cubicBezTo>
                    <a:pt x="187" y="233"/>
                    <a:pt x="150" y="193"/>
                    <a:pt x="137" y="196"/>
                  </a:cubicBezTo>
                  <a:cubicBezTo>
                    <a:pt x="125" y="198"/>
                    <a:pt x="104" y="247"/>
                    <a:pt x="85" y="240"/>
                  </a:cubicBezTo>
                  <a:cubicBezTo>
                    <a:pt x="65" y="233"/>
                    <a:pt x="79" y="180"/>
                    <a:pt x="71" y="170"/>
                  </a:cubicBezTo>
                  <a:cubicBezTo>
                    <a:pt x="63" y="160"/>
                    <a:pt x="9" y="166"/>
                    <a:pt x="5" y="145"/>
                  </a:cubicBezTo>
                  <a:cubicBezTo>
                    <a:pt x="0" y="124"/>
                    <a:pt x="53" y="111"/>
                    <a:pt x="57" y="100"/>
                  </a:cubicBezTo>
                  <a:cubicBezTo>
                    <a:pt x="61" y="87"/>
                    <a:pt x="30" y="43"/>
                    <a:pt x="48" y="29"/>
                  </a:cubicBezTo>
                  <a:cubicBezTo>
                    <a:pt x="65" y="15"/>
                    <a:pt x="102" y="54"/>
                    <a:pt x="115" y="51"/>
                  </a:cubicBezTo>
                  <a:cubicBezTo>
                    <a:pt x="127" y="49"/>
                    <a:pt x="149" y="0"/>
                    <a:pt x="169" y="7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2" name="Freeform 12"/>
            <p:cNvSpPr>
              <a:spLocks/>
            </p:cNvSpPr>
            <p:nvPr/>
          </p:nvSpPr>
          <p:spPr bwMode="auto">
            <a:xfrm>
              <a:off x="6945025" y="3271033"/>
              <a:ext cx="958850" cy="928688"/>
            </a:xfrm>
            <a:custGeom>
              <a:avLst/>
              <a:gdLst>
                <a:gd name="T0" fmla="*/ 176 w 253"/>
                <a:gd name="T1" fmla="*/ 8 h 245"/>
                <a:gd name="T2" fmla="*/ 185 w 253"/>
                <a:gd name="T3" fmla="*/ 79 h 245"/>
                <a:gd name="T4" fmla="*/ 251 w 253"/>
                <a:gd name="T5" fmla="*/ 110 h 245"/>
                <a:gd name="T6" fmla="*/ 195 w 253"/>
                <a:gd name="T7" fmla="*/ 151 h 245"/>
                <a:gd name="T8" fmla="*/ 200 w 253"/>
                <a:gd name="T9" fmla="*/ 223 h 245"/>
                <a:gd name="T10" fmla="*/ 133 w 253"/>
                <a:gd name="T11" fmla="*/ 196 h 245"/>
                <a:gd name="T12" fmla="*/ 78 w 253"/>
                <a:gd name="T13" fmla="*/ 238 h 245"/>
                <a:gd name="T14" fmla="*/ 67 w 253"/>
                <a:gd name="T15" fmla="*/ 166 h 245"/>
                <a:gd name="T16" fmla="*/ 3 w 253"/>
                <a:gd name="T17" fmla="*/ 138 h 245"/>
                <a:gd name="T18" fmla="*/ 58 w 253"/>
                <a:gd name="T19" fmla="*/ 95 h 245"/>
                <a:gd name="T20" fmla="*/ 54 w 253"/>
                <a:gd name="T21" fmla="*/ 22 h 245"/>
                <a:gd name="T22" fmla="*/ 119 w 253"/>
                <a:gd name="T23" fmla="*/ 49 h 245"/>
                <a:gd name="T24" fmla="*/ 176 w 253"/>
                <a:gd name="T25" fmla="*/ 8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3" h="245">
                  <a:moveTo>
                    <a:pt x="176" y="8"/>
                  </a:moveTo>
                  <a:cubicBezTo>
                    <a:pt x="196" y="17"/>
                    <a:pt x="178" y="68"/>
                    <a:pt x="185" y="79"/>
                  </a:cubicBezTo>
                  <a:cubicBezTo>
                    <a:pt x="193" y="90"/>
                    <a:pt x="248" y="88"/>
                    <a:pt x="251" y="110"/>
                  </a:cubicBezTo>
                  <a:cubicBezTo>
                    <a:pt x="253" y="130"/>
                    <a:pt x="199" y="139"/>
                    <a:pt x="195" y="151"/>
                  </a:cubicBezTo>
                  <a:cubicBezTo>
                    <a:pt x="190" y="163"/>
                    <a:pt x="219" y="210"/>
                    <a:pt x="200" y="223"/>
                  </a:cubicBezTo>
                  <a:cubicBezTo>
                    <a:pt x="181" y="237"/>
                    <a:pt x="146" y="194"/>
                    <a:pt x="133" y="196"/>
                  </a:cubicBezTo>
                  <a:cubicBezTo>
                    <a:pt x="121" y="197"/>
                    <a:pt x="97" y="245"/>
                    <a:pt x="78" y="238"/>
                  </a:cubicBezTo>
                  <a:cubicBezTo>
                    <a:pt x="58" y="229"/>
                    <a:pt x="75" y="177"/>
                    <a:pt x="67" y="166"/>
                  </a:cubicBezTo>
                  <a:cubicBezTo>
                    <a:pt x="60" y="155"/>
                    <a:pt x="6" y="159"/>
                    <a:pt x="3" y="138"/>
                  </a:cubicBezTo>
                  <a:cubicBezTo>
                    <a:pt x="0" y="117"/>
                    <a:pt x="53" y="106"/>
                    <a:pt x="58" y="95"/>
                  </a:cubicBezTo>
                  <a:cubicBezTo>
                    <a:pt x="63" y="82"/>
                    <a:pt x="34" y="36"/>
                    <a:pt x="54" y="22"/>
                  </a:cubicBezTo>
                  <a:cubicBezTo>
                    <a:pt x="72" y="9"/>
                    <a:pt x="106" y="51"/>
                    <a:pt x="119" y="49"/>
                  </a:cubicBezTo>
                  <a:cubicBezTo>
                    <a:pt x="131" y="48"/>
                    <a:pt x="156" y="0"/>
                    <a:pt x="176" y="8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3" name="Freeform 13"/>
            <p:cNvSpPr>
              <a:spLocks/>
            </p:cNvSpPr>
            <p:nvPr/>
          </p:nvSpPr>
          <p:spPr bwMode="auto">
            <a:xfrm>
              <a:off x="6940262" y="3271033"/>
              <a:ext cx="966788" cy="928688"/>
            </a:xfrm>
            <a:custGeom>
              <a:avLst/>
              <a:gdLst>
                <a:gd name="T0" fmla="*/ 184 w 255"/>
                <a:gd name="T1" fmla="*/ 10 h 245"/>
                <a:gd name="T2" fmla="*/ 190 w 255"/>
                <a:gd name="T3" fmla="*/ 82 h 245"/>
                <a:gd name="T4" fmla="*/ 254 w 255"/>
                <a:gd name="T5" fmla="*/ 117 h 245"/>
                <a:gd name="T6" fmla="*/ 195 w 255"/>
                <a:gd name="T7" fmla="*/ 155 h 245"/>
                <a:gd name="T8" fmla="*/ 195 w 255"/>
                <a:gd name="T9" fmla="*/ 229 h 245"/>
                <a:gd name="T10" fmla="*/ 130 w 255"/>
                <a:gd name="T11" fmla="*/ 197 h 245"/>
                <a:gd name="T12" fmla="*/ 72 w 255"/>
                <a:gd name="T13" fmla="*/ 236 h 245"/>
                <a:gd name="T14" fmla="*/ 65 w 255"/>
                <a:gd name="T15" fmla="*/ 162 h 245"/>
                <a:gd name="T16" fmla="*/ 2 w 255"/>
                <a:gd name="T17" fmla="*/ 131 h 245"/>
                <a:gd name="T18" fmla="*/ 60 w 255"/>
                <a:gd name="T19" fmla="*/ 91 h 245"/>
                <a:gd name="T20" fmla="*/ 60 w 255"/>
                <a:gd name="T21" fmla="*/ 17 h 245"/>
                <a:gd name="T22" fmla="*/ 124 w 255"/>
                <a:gd name="T23" fmla="*/ 48 h 245"/>
                <a:gd name="T24" fmla="*/ 184 w 255"/>
                <a:gd name="T25" fmla="*/ 1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5" h="245">
                  <a:moveTo>
                    <a:pt x="184" y="10"/>
                  </a:moveTo>
                  <a:cubicBezTo>
                    <a:pt x="204" y="20"/>
                    <a:pt x="182" y="71"/>
                    <a:pt x="190" y="82"/>
                  </a:cubicBezTo>
                  <a:cubicBezTo>
                    <a:pt x="197" y="94"/>
                    <a:pt x="252" y="95"/>
                    <a:pt x="254" y="117"/>
                  </a:cubicBezTo>
                  <a:cubicBezTo>
                    <a:pt x="255" y="137"/>
                    <a:pt x="200" y="144"/>
                    <a:pt x="195" y="155"/>
                  </a:cubicBezTo>
                  <a:cubicBezTo>
                    <a:pt x="189" y="167"/>
                    <a:pt x="216" y="216"/>
                    <a:pt x="195" y="229"/>
                  </a:cubicBezTo>
                  <a:cubicBezTo>
                    <a:pt x="176" y="241"/>
                    <a:pt x="143" y="196"/>
                    <a:pt x="130" y="197"/>
                  </a:cubicBezTo>
                  <a:cubicBezTo>
                    <a:pt x="118" y="197"/>
                    <a:pt x="91" y="245"/>
                    <a:pt x="72" y="236"/>
                  </a:cubicBezTo>
                  <a:cubicBezTo>
                    <a:pt x="52" y="226"/>
                    <a:pt x="73" y="174"/>
                    <a:pt x="65" y="162"/>
                  </a:cubicBezTo>
                  <a:cubicBezTo>
                    <a:pt x="58" y="152"/>
                    <a:pt x="3" y="152"/>
                    <a:pt x="2" y="131"/>
                  </a:cubicBezTo>
                  <a:cubicBezTo>
                    <a:pt x="0" y="110"/>
                    <a:pt x="55" y="103"/>
                    <a:pt x="60" y="91"/>
                  </a:cubicBezTo>
                  <a:cubicBezTo>
                    <a:pt x="66" y="79"/>
                    <a:pt x="39" y="30"/>
                    <a:pt x="60" y="17"/>
                  </a:cubicBezTo>
                  <a:cubicBezTo>
                    <a:pt x="79" y="5"/>
                    <a:pt x="111" y="49"/>
                    <a:pt x="124" y="48"/>
                  </a:cubicBezTo>
                  <a:cubicBezTo>
                    <a:pt x="137" y="48"/>
                    <a:pt x="165" y="0"/>
                    <a:pt x="184" y="10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4" name="Freeform 14"/>
            <p:cNvSpPr>
              <a:spLocks/>
            </p:cNvSpPr>
            <p:nvPr/>
          </p:nvSpPr>
          <p:spPr bwMode="auto">
            <a:xfrm>
              <a:off x="6940262" y="3271033"/>
              <a:ext cx="971550" cy="933450"/>
            </a:xfrm>
            <a:custGeom>
              <a:avLst/>
              <a:gdLst>
                <a:gd name="T0" fmla="*/ 0 w 256"/>
                <a:gd name="T1" fmla="*/ 124 h 246"/>
                <a:gd name="T2" fmla="*/ 61 w 256"/>
                <a:gd name="T3" fmla="*/ 88 h 246"/>
                <a:gd name="T4" fmla="*/ 65 w 256"/>
                <a:gd name="T5" fmla="*/ 11 h 246"/>
                <a:gd name="T6" fmla="*/ 128 w 256"/>
                <a:gd name="T7" fmla="*/ 47 h 246"/>
                <a:gd name="T8" fmla="*/ 191 w 256"/>
                <a:gd name="T9" fmla="*/ 12 h 246"/>
                <a:gd name="T10" fmla="*/ 193 w 256"/>
                <a:gd name="T11" fmla="*/ 86 h 246"/>
                <a:gd name="T12" fmla="*/ 255 w 256"/>
                <a:gd name="T13" fmla="*/ 124 h 246"/>
                <a:gd name="T14" fmla="*/ 194 w 256"/>
                <a:gd name="T15" fmla="*/ 159 h 246"/>
                <a:gd name="T16" fmla="*/ 190 w 256"/>
                <a:gd name="T17" fmla="*/ 234 h 246"/>
                <a:gd name="T18" fmla="*/ 125 w 256"/>
                <a:gd name="T19" fmla="*/ 198 h 246"/>
                <a:gd name="T20" fmla="*/ 65 w 256"/>
                <a:gd name="T21" fmla="*/ 234 h 246"/>
                <a:gd name="T22" fmla="*/ 62 w 256"/>
                <a:gd name="T23" fmla="*/ 159 h 246"/>
                <a:gd name="T24" fmla="*/ 0 w 256"/>
                <a:gd name="T25" fmla="*/ 124 h 2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56" h="246">
                  <a:moveTo>
                    <a:pt x="0" y="124"/>
                  </a:moveTo>
                  <a:cubicBezTo>
                    <a:pt x="0" y="103"/>
                    <a:pt x="55" y="99"/>
                    <a:pt x="61" y="88"/>
                  </a:cubicBezTo>
                  <a:cubicBezTo>
                    <a:pt x="67" y="75"/>
                    <a:pt x="43" y="24"/>
                    <a:pt x="65" y="11"/>
                  </a:cubicBezTo>
                  <a:cubicBezTo>
                    <a:pt x="85" y="0"/>
                    <a:pt x="115" y="47"/>
                    <a:pt x="128" y="47"/>
                  </a:cubicBezTo>
                  <a:cubicBezTo>
                    <a:pt x="141" y="47"/>
                    <a:pt x="172" y="1"/>
                    <a:pt x="191" y="12"/>
                  </a:cubicBezTo>
                  <a:cubicBezTo>
                    <a:pt x="211" y="23"/>
                    <a:pt x="186" y="73"/>
                    <a:pt x="193" y="86"/>
                  </a:cubicBezTo>
                  <a:cubicBezTo>
                    <a:pt x="200" y="98"/>
                    <a:pt x="256" y="102"/>
                    <a:pt x="255" y="124"/>
                  </a:cubicBezTo>
                  <a:cubicBezTo>
                    <a:pt x="255" y="145"/>
                    <a:pt x="200" y="148"/>
                    <a:pt x="194" y="159"/>
                  </a:cubicBezTo>
                  <a:cubicBezTo>
                    <a:pt x="187" y="171"/>
                    <a:pt x="212" y="222"/>
                    <a:pt x="190" y="234"/>
                  </a:cubicBezTo>
                  <a:cubicBezTo>
                    <a:pt x="169" y="246"/>
                    <a:pt x="139" y="198"/>
                    <a:pt x="125" y="198"/>
                  </a:cubicBezTo>
                  <a:cubicBezTo>
                    <a:pt x="113" y="197"/>
                    <a:pt x="83" y="244"/>
                    <a:pt x="65" y="234"/>
                  </a:cubicBezTo>
                  <a:cubicBezTo>
                    <a:pt x="46" y="223"/>
                    <a:pt x="69" y="172"/>
                    <a:pt x="62" y="159"/>
                  </a:cubicBezTo>
                  <a:cubicBezTo>
                    <a:pt x="55" y="148"/>
                    <a:pt x="0" y="145"/>
                    <a:pt x="0" y="124"/>
                  </a:cubicBezTo>
                  <a:close/>
                </a:path>
              </a:pathLst>
            </a:custGeom>
            <a:noFill/>
            <a:ln w="3175" cap="flat">
              <a:solidFill>
                <a:srgbClr val="3563A8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dirty="0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26" name="直接连接符 25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文本框 26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28" name="文本框 27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183979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070513" y="744558"/>
            <a:ext cx="78229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PRELIMINARY GOAL OF OUR PROJECT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3" name="云形标注 2"/>
          <p:cNvSpPr/>
          <p:nvPr/>
        </p:nvSpPr>
        <p:spPr>
          <a:xfrm>
            <a:off x="3110949" y="2077279"/>
            <a:ext cx="5367130" cy="3409121"/>
          </a:xfrm>
          <a:prstGeom prst="cloud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1295" y="1590260"/>
            <a:ext cx="2266121" cy="169959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6550" y="1725817"/>
            <a:ext cx="1994152" cy="1428476"/>
          </a:xfrm>
          <a:prstGeom prst="rect">
            <a:avLst/>
          </a:prstGeom>
        </p:spPr>
      </p:pic>
      <p:sp>
        <p:nvSpPr>
          <p:cNvPr id="45" name="文本框 44"/>
          <p:cNvSpPr txBox="1"/>
          <p:nvPr/>
        </p:nvSpPr>
        <p:spPr>
          <a:xfrm>
            <a:off x="4511027" y="3289851"/>
            <a:ext cx="25669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/>
              <a:t>MobilityFirst</a:t>
            </a:r>
            <a:r>
              <a:rPr lang="en-US" altLang="zh-CN" sz="2400" b="1" dirty="0" smtClean="0"/>
              <a:t> Virtual Network</a:t>
            </a:r>
            <a:endParaRPr lang="zh-CN" altLang="en-US" sz="2400" b="1" dirty="0"/>
          </a:p>
        </p:txBody>
      </p:sp>
      <p:sp>
        <p:nvSpPr>
          <p:cNvPr id="46" name="文本框 45"/>
          <p:cNvSpPr txBox="1"/>
          <p:nvPr/>
        </p:nvSpPr>
        <p:spPr>
          <a:xfrm>
            <a:off x="8781612" y="3154293"/>
            <a:ext cx="2566974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Client side:</a:t>
            </a:r>
          </a:p>
          <a:p>
            <a:pPr algn="ctr"/>
            <a:r>
              <a:rPr lang="en-US" altLang="zh-CN" b="1" dirty="0" smtClean="0"/>
              <a:t>Run an instance of camera system;</a:t>
            </a:r>
          </a:p>
          <a:p>
            <a:pPr algn="ctr"/>
            <a:r>
              <a:rPr lang="en-US" altLang="zh-CN" b="1" dirty="0" smtClean="0"/>
              <a:t>Transmits video in standard format;</a:t>
            </a:r>
          </a:p>
          <a:p>
            <a:pPr algn="ctr"/>
            <a:r>
              <a:rPr lang="en-US" altLang="zh-CN" b="1" dirty="0"/>
              <a:t>Simple graphical interface to display </a:t>
            </a:r>
            <a:r>
              <a:rPr lang="en-US" altLang="zh-CN" b="1" dirty="0" smtClean="0"/>
              <a:t>results</a:t>
            </a:r>
            <a:endParaRPr lang="en-US" altLang="zh-CN" b="1" dirty="0"/>
          </a:p>
        </p:txBody>
      </p:sp>
      <p:sp>
        <p:nvSpPr>
          <p:cNvPr id="47" name="文本框 46"/>
          <p:cNvSpPr txBox="1"/>
          <p:nvPr/>
        </p:nvSpPr>
        <p:spPr>
          <a:xfrm>
            <a:off x="0" y="3154293"/>
            <a:ext cx="2929998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000" b="1" dirty="0" smtClean="0">
                <a:solidFill>
                  <a:schemeClr val="tx2"/>
                </a:solidFill>
              </a:rPr>
              <a:t>Server side:</a:t>
            </a:r>
          </a:p>
          <a:p>
            <a:pPr algn="ctr"/>
            <a:r>
              <a:rPr lang="en-US" altLang="zh-CN" b="1" dirty="0" smtClean="0"/>
              <a:t>Implement server application for object recognition;</a:t>
            </a:r>
          </a:p>
          <a:p>
            <a:pPr algn="ctr"/>
            <a:r>
              <a:rPr lang="en-US" altLang="zh-CN" b="1" dirty="0" smtClean="0"/>
              <a:t>Return the result</a:t>
            </a:r>
            <a:endParaRPr lang="zh-CN" altLang="en-US" b="1" dirty="0"/>
          </a:p>
        </p:txBody>
      </p:sp>
      <p:sp>
        <p:nvSpPr>
          <p:cNvPr id="9" name="圆角矩形 8"/>
          <p:cNvSpPr/>
          <p:nvPr/>
        </p:nvSpPr>
        <p:spPr>
          <a:xfrm>
            <a:off x="9342783" y="3154293"/>
            <a:ext cx="1461052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圆角矩形 47"/>
          <p:cNvSpPr/>
          <p:nvPr/>
        </p:nvSpPr>
        <p:spPr>
          <a:xfrm>
            <a:off x="686879" y="3154293"/>
            <a:ext cx="155223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9" name="矩形 48"/>
          <p:cNvSpPr/>
          <p:nvPr/>
        </p:nvSpPr>
        <p:spPr>
          <a:xfrm>
            <a:off x="3162582" y="1307554"/>
            <a:ext cx="56388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zh-CN" sz="2000" dirty="0" smtClean="0">
                <a:solidFill>
                  <a:schemeClr val="tx1">
                    <a:lumMod val="75000"/>
                    <a:lumOff val="25000"/>
                  </a:schemeClr>
                </a:solidFill>
                <a:cs typeface="+mn-ea"/>
              </a:rPr>
              <a:t>CPS Application based on MF</a:t>
            </a:r>
            <a:endParaRPr lang="zh-CN" altLang="en-US" sz="2000" dirty="0">
              <a:solidFill>
                <a:schemeClr val="tx1">
                  <a:lumMod val="75000"/>
                  <a:lumOff val="25000"/>
                </a:schemeClr>
              </a:solidFill>
              <a:cs typeface="+mn-ea"/>
            </a:endParaRPr>
          </a:p>
        </p:txBody>
      </p:sp>
      <p:cxnSp>
        <p:nvCxnSpPr>
          <p:cNvPr id="16" name="直接箭头连接符 15"/>
          <p:cNvCxnSpPr>
            <a:stCxn id="48" idx="3"/>
            <a:endCxn id="3" idx="0"/>
          </p:cNvCxnSpPr>
          <p:nvPr/>
        </p:nvCxnSpPr>
        <p:spPr>
          <a:xfrm>
            <a:off x="2239109" y="3346312"/>
            <a:ext cx="914400" cy="36576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8" name="直接箭头连接符 17"/>
          <p:cNvCxnSpPr>
            <a:stCxn id="9" idx="1"/>
            <a:endCxn id="3" idx="2"/>
          </p:cNvCxnSpPr>
          <p:nvPr/>
        </p:nvCxnSpPr>
        <p:spPr>
          <a:xfrm flipH="1">
            <a:off x="8473606" y="3346312"/>
            <a:ext cx="869177" cy="43552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307176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856442" y="804706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OUTLINE OF THE PROGRESS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" name="文本框 1"/>
          <p:cNvSpPr txBox="1"/>
          <p:nvPr/>
        </p:nvSpPr>
        <p:spPr>
          <a:xfrm>
            <a:off x="3798482" y="1959740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SERVER</a:t>
            </a:r>
            <a:endParaRPr lang="zh-CN" altLang="en-US" dirty="0"/>
          </a:p>
        </p:txBody>
      </p:sp>
      <p:sp>
        <p:nvSpPr>
          <p:cNvPr id="20" name="文本框 19"/>
          <p:cNvSpPr txBox="1"/>
          <p:nvPr/>
        </p:nvSpPr>
        <p:spPr>
          <a:xfrm>
            <a:off x="6767864" y="1958142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CLIENT</a:t>
            </a:r>
            <a:endParaRPr lang="zh-CN" altLang="en-US" dirty="0"/>
          </a:p>
        </p:txBody>
      </p:sp>
      <p:sp>
        <p:nvSpPr>
          <p:cNvPr id="22" name="圆角矩形 21"/>
          <p:cNvSpPr/>
          <p:nvPr/>
        </p:nvSpPr>
        <p:spPr>
          <a:xfrm>
            <a:off x="1674356" y="2849267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1759533" y="2849267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Database</a:t>
            </a:r>
            <a:endParaRPr lang="zh-CN" altLang="en-US" dirty="0"/>
          </a:p>
        </p:txBody>
      </p:sp>
      <p:sp>
        <p:nvSpPr>
          <p:cNvPr id="24" name="圆角矩形 23"/>
          <p:cNvSpPr/>
          <p:nvPr/>
        </p:nvSpPr>
        <p:spPr>
          <a:xfrm>
            <a:off x="3642175" y="2717747"/>
            <a:ext cx="1317391" cy="669948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文本框 24"/>
          <p:cNvSpPr txBox="1"/>
          <p:nvPr/>
        </p:nvSpPr>
        <p:spPr>
          <a:xfrm>
            <a:off x="3862219" y="2732452"/>
            <a:ext cx="13321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Image Process</a:t>
            </a:r>
            <a:endParaRPr lang="zh-CN" altLang="en-US" dirty="0"/>
          </a:p>
        </p:txBody>
      </p:sp>
      <p:sp>
        <p:nvSpPr>
          <p:cNvPr id="26" name="圆角矩形 25"/>
          <p:cNvSpPr/>
          <p:nvPr/>
        </p:nvSpPr>
        <p:spPr>
          <a:xfrm>
            <a:off x="3578438" y="3919619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3798482" y="3943236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28" name="圆角矩形 27"/>
          <p:cNvSpPr/>
          <p:nvPr/>
        </p:nvSpPr>
        <p:spPr>
          <a:xfrm>
            <a:off x="3532257" y="4839605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文本框 28"/>
          <p:cNvSpPr txBox="1"/>
          <p:nvPr/>
        </p:nvSpPr>
        <p:spPr>
          <a:xfrm>
            <a:off x="3752302" y="4863222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0" name="圆角矩形 29"/>
          <p:cNvSpPr/>
          <p:nvPr/>
        </p:nvSpPr>
        <p:spPr>
          <a:xfrm>
            <a:off x="6530751" y="3905451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文本框 30"/>
          <p:cNvSpPr txBox="1"/>
          <p:nvPr/>
        </p:nvSpPr>
        <p:spPr>
          <a:xfrm>
            <a:off x="6750795" y="3929068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COORD</a:t>
            </a:r>
          </a:p>
        </p:txBody>
      </p:sp>
      <p:sp>
        <p:nvSpPr>
          <p:cNvPr id="32" name="圆角矩形 31"/>
          <p:cNvSpPr/>
          <p:nvPr/>
        </p:nvSpPr>
        <p:spPr>
          <a:xfrm>
            <a:off x="6484570" y="4825437"/>
            <a:ext cx="1465521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文本框 32"/>
          <p:cNvSpPr txBox="1"/>
          <p:nvPr/>
        </p:nvSpPr>
        <p:spPr>
          <a:xfrm>
            <a:off x="6704615" y="4849054"/>
            <a:ext cx="1112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Network</a:t>
            </a:r>
          </a:p>
        </p:txBody>
      </p:sp>
      <p:sp>
        <p:nvSpPr>
          <p:cNvPr id="34" name="圆角矩形 33"/>
          <p:cNvSpPr/>
          <p:nvPr/>
        </p:nvSpPr>
        <p:spPr>
          <a:xfrm>
            <a:off x="6499811" y="2829306"/>
            <a:ext cx="1450280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文本框 34"/>
          <p:cNvSpPr txBox="1"/>
          <p:nvPr/>
        </p:nvSpPr>
        <p:spPr>
          <a:xfrm>
            <a:off x="6719855" y="2852923"/>
            <a:ext cx="10973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Camera</a:t>
            </a:r>
          </a:p>
        </p:txBody>
      </p:sp>
      <p:sp>
        <p:nvSpPr>
          <p:cNvPr id="36" name="圆角矩形 35"/>
          <p:cNvSpPr/>
          <p:nvPr/>
        </p:nvSpPr>
        <p:spPr>
          <a:xfrm>
            <a:off x="8828180" y="2850296"/>
            <a:ext cx="1300618" cy="3840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文本框 36"/>
          <p:cNvSpPr txBox="1"/>
          <p:nvPr/>
        </p:nvSpPr>
        <p:spPr>
          <a:xfrm>
            <a:off x="8913357" y="2850296"/>
            <a:ext cx="13321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Display</a:t>
            </a:r>
            <a:endParaRPr lang="zh-CN" altLang="en-US" dirty="0"/>
          </a:p>
        </p:txBody>
      </p:sp>
      <p:cxnSp>
        <p:nvCxnSpPr>
          <p:cNvPr id="7" name="直接连接符 6"/>
          <p:cNvCxnSpPr/>
          <p:nvPr/>
        </p:nvCxnSpPr>
        <p:spPr>
          <a:xfrm>
            <a:off x="5651938" y="1623848"/>
            <a:ext cx="24308" cy="4106918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箭头连接符 10"/>
          <p:cNvCxnSpPr/>
          <p:nvPr/>
        </p:nvCxnSpPr>
        <p:spPr>
          <a:xfrm>
            <a:off x="4091152" y="3387695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箭头连接符 12"/>
          <p:cNvCxnSpPr/>
          <p:nvPr/>
        </p:nvCxnSpPr>
        <p:spPr>
          <a:xfrm flipH="1">
            <a:off x="4067503" y="4312568"/>
            <a:ext cx="7883" cy="53648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箭头连接符 14"/>
          <p:cNvCxnSpPr/>
          <p:nvPr/>
        </p:nvCxnSpPr>
        <p:spPr>
          <a:xfrm flipH="1">
            <a:off x="3014131" y="2865021"/>
            <a:ext cx="62804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2991315" y="3195987"/>
            <a:ext cx="676031" cy="86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直接箭头连接符 49"/>
          <p:cNvCxnSpPr/>
          <p:nvPr/>
        </p:nvCxnSpPr>
        <p:spPr>
          <a:xfrm flipV="1">
            <a:off x="4464575" y="3378783"/>
            <a:ext cx="0" cy="52666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直接箭头连接符 53"/>
          <p:cNvCxnSpPr/>
          <p:nvPr/>
        </p:nvCxnSpPr>
        <p:spPr>
          <a:xfrm flipH="1" flipV="1">
            <a:off x="4490857" y="4289489"/>
            <a:ext cx="1829" cy="5699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直接箭头连接符 56"/>
          <p:cNvCxnSpPr/>
          <p:nvPr/>
        </p:nvCxnSpPr>
        <p:spPr>
          <a:xfrm>
            <a:off x="6907925" y="3233304"/>
            <a:ext cx="5254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直接箭头连接符 58"/>
          <p:cNvCxnSpPr/>
          <p:nvPr/>
        </p:nvCxnSpPr>
        <p:spPr>
          <a:xfrm>
            <a:off x="6918436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接箭头连接符 59"/>
          <p:cNvCxnSpPr/>
          <p:nvPr/>
        </p:nvCxnSpPr>
        <p:spPr>
          <a:xfrm flipV="1">
            <a:off x="7433957" y="4289488"/>
            <a:ext cx="0" cy="5177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直接箭头连接符 64"/>
          <p:cNvCxnSpPr/>
          <p:nvPr/>
        </p:nvCxnSpPr>
        <p:spPr>
          <a:xfrm flipV="1">
            <a:off x="7433957" y="3233304"/>
            <a:ext cx="0" cy="672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7" name="直接箭头连接符 66"/>
          <p:cNvCxnSpPr/>
          <p:nvPr/>
        </p:nvCxnSpPr>
        <p:spPr>
          <a:xfrm>
            <a:off x="7955741" y="3127279"/>
            <a:ext cx="872439" cy="190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9" name="直接箭头连接符 68"/>
          <p:cNvCxnSpPr/>
          <p:nvPr/>
        </p:nvCxnSpPr>
        <p:spPr>
          <a:xfrm flipH="1" flipV="1">
            <a:off x="7952916" y="2923121"/>
            <a:ext cx="869614" cy="138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椭圆 72"/>
          <p:cNvSpPr/>
          <p:nvPr/>
        </p:nvSpPr>
        <p:spPr>
          <a:xfrm>
            <a:off x="1342417" y="2412124"/>
            <a:ext cx="3970562" cy="1253359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4" name="椭圆 73"/>
          <p:cNvSpPr/>
          <p:nvPr/>
        </p:nvSpPr>
        <p:spPr>
          <a:xfrm>
            <a:off x="6169568" y="2310247"/>
            <a:ext cx="4530858" cy="142618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椭圆 44"/>
          <p:cNvSpPr/>
          <p:nvPr/>
        </p:nvSpPr>
        <p:spPr>
          <a:xfrm>
            <a:off x="3131979" y="4424569"/>
            <a:ext cx="5303018" cy="1426181"/>
          </a:xfrm>
          <a:prstGeom prst="ellipse">
            <a:avLst/>
          </a:prstGeom>
          <a:noFill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4" name="直接箭头连接符 3"/>
          <p:cNvCxnSpPr/>
          <p:nvPr/>
        </p:nvCxnSpPr>
        <p:spPr>
          <a:xfrm>
            <a:off x="7529209" y="5730766"/>
            <a:ext cx="1147863" cy="3684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文本框 4"/>
          <p:cNvSpPr txBox="1"/>
          <p:nvPr/>
        </p:nvSpPr>
        <p:spPr>
          <a:xfrm>
            <a:off x="8773956" y="5929903"/>
            <a:ext cx="26171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 smtClean="0"/>
              <a:t>General One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1073410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953719" y="85334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SERVER API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6" name="Shape 40"/>
          <p:cNvSpPr/>
          <p:nvPr/>
        </p:nvSpPr>
        <p:spPr>
          <a:xfrm>
            <a:off x="4673938" y="1294582"/>
            <a:ext cx="2862745" cy="50669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48767" tIns="48767" rIns="48767" bIns="48767" anchor="ctr"/>
          <a:lstStyle/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sp>
        <p:nvSpPr>
          <p:cNvPr id="47" name="Shape 41"/>
          <p:cNvSpPr/>
          <p:nvPr/>
        </p:nvSpPr>
        <p:spPr>
          <a:xfrm>
            <a:off x="3747079" y="1483347"/>
            <a:ext cx="5027271" cy="28315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48767" tIns="48767" rIns="48767" bIns="48767">
            <a:spAutoFit/>
          </a:bodyPr>
          <a:lstStyle>
            <a:lvl1pPr defTabSz="914400">
              <a:defRPr sz="1200">
                <a:solidFill>
                  <a:srgbClr val="404040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200" dirty="0">
                <a:solidFill>
                  <a:srgbClr val="404040"/>
                </a:solidFill>
              </a:rPr>
              <a:t>The server provides several APIs to process requests from a client. </a:t>
            </a:r>
          </a:p>
        </p:txBody>
      </p:sp>
      <p:sp>
        <p:nvSpPr>
          <p:cNvPr id="48" name="Shape 42"/>
          <p:cNvSpPr/>
          <p:nvPr/>
        </p:nvSpPr>
        <p:spPr>
          <a:xfrm>
            <a:off x="1178467" y="1987751"/>
            <a:ext cx="820505" cy="820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3175">
            <a:solidFill>
              <a:srgbClr val="3563A8"/>
            </a:solidFill>
            <a:miter/>
          </a:ln>
        </p:spPr>
        <p:txBody>
          <a:bodyPr lIns="48767" tIns="48767" rIns="48767" bIns="48767" anchor="ctr"/>
          <a:lstStyle/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sp>
        <p:nvSpPr>
          <p:cNvPr id="49" name="Shape 43"/>
          <p:cNvSpPr/>
          <p:nvPr/>
        </p:nvSpPr>
        <p:spPr>
          <a:xfrm>
            <a:off x="1178467" y="3382847"/>
            <a:ext cx="820505" cy="82050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3175">
            <a:solidFill>
              <a:srgbClr val="3563A8"/>
            </a:solidFill>
            <a:miter/>
          </a:ln>
        </p:spPr>
        <p:txBody>
          <a:bodyPr lIns="48767" tIns="48767" rIns="48767" bIns="48767" anchor="ctr"/>
          <a:lstStyle/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sp>
        <p:nvSpPr>
          <p:cNvPr id="51" name="Shape 44"/>
          <p:cNvSpPr/>
          <p:nvPr/>
        </p:nvSpPr>
        <p:spPr>
          <a:xfrm>
            <a:off x="1178467" y="4777942"/>
            <a:ext cx="820505" cy="82050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19679" h="19679" extrusionOk="0">
                <a:moveTo>
                  <a:pt x="16796" y="2882"/>
                </a:moveTo>
                <a:cubicBezTo>
                  <a:pt x="20639" y="6724"/>
                  <a:pt x="20639" y="12954"/>
                  <a:pt x="16796" y="16796"/>
                </a:cubicBezTo>
                <a:cubicBezTo>
                  <a:pt x="12954" y="20639"/>
                  <a:pt x="6724" y="20639"/>
                  <a:pt x="2882" y="16796"/>
                </a:cubicBezTo>
                <a:cubicBezTo>
                  <a:pt x="-961" y="12954"/>
                  <a:pt x="-961" y="6724"/>
                  <a:pt x="2882" y="2882"/>
                </a:cubicBezTo>
                <a:cubicBezTo>
                  <a:pt x="6724" y="-961"/>
                  <a:pt x="12954" y="-961"/>
                  <a:pt x="16796" y="2882"/>
                </a:cubicBezTo>
                <a:close/>
              </a:path>
            </a:pathLst>
          </a:custGeom>
          <a:ln w="3175">
            <a:solidFill>
              <a:srgbClr val="3563A8"/>
            </a:solidFill>
            <a:miter/>
          </a:ln>
        </p:spPr>
        <p:txBody>
          <a:bodyPr lIns="48767" tIns="48767" rIns="48767" bIns="48767" anchor="ctr"/>
          <a:lstStyle/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sp>
        <p:nvSpPr>
          <p:cNvPr id="52" name="Shape 45"/>
          <p:cNvSpPr/>
          <p:nvPr/>
        </p:nvSpPr>
        <p:spPr>
          <a:xfrm>
            <a:off x="2194381" y="2270703"/>
            <a:ext cx="4395095" cy="2546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8399" tIns="38399" rIns="38399" bIns="38399">
            <a:spAutoFit/>
          </a:bodyPr>
          <a:lstStyle>
            <a:lvl1pPr algn="l" defTabSz="914400">
              <a:lnSpc>
                <a:spcPct val="150000"/>
              </a:lnSpc>
              <a:defRPr sz="1400">
                <a:solidFill>
                  <a:srgbClr val="404040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404040"/>
                </a:solidFill>
              </a:rPr>
              <a:t>void matchImg(string srcImgAdd)</a:t>
            </a:r>
          </a:p>
        </p:txBody>
      </p:sp>
      <p:sp>
        <p:nvSpPr>
          <p:cNvPr id="55" name="Shape 46"/>
          <p:cNvSpPr/>
          <p:nvPr/>
        </p:nvSpPr>
        <p:spPr>
          <a:xfrm>
            <a:off x="2194381" y="3655430"/>
            <a:ext cx="4395095" cy="2753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>
            <a:lvl1pPr algn="l" defTabSz="914400">
              <a:lnSpc>
                <a:spcPct val="150000"/>
              </a:lnSpc>
              <a:defRPr sz="1400">
                <a:solidFill>
                  <a:srgbClr val="404040"/>
                </a:solidFill>
                <a:latin typeface="华文细黑"/>
                <a:ea typeface="华文细黑"/>
                <a:cs typeface="华文细黑"/>
                <a:sym typeface="华文细黑"/>
              </a:defRPr>
            </a:lvl1pPr>
          </a:lstStyle>
          <a:p>
            <a:pPr lvl="0">
              <a:defRPr sz="1800">
                <a:solidFill>
                  <a:srgbClr val="000000"/>
                </a:solidFill>
              </a:defRPr>
            </a:pPr>
            <a:r>
              <a:rPr sz="1400">
                <a:solidFill>
                  <a:srgbClr val="404040"/>
                </a:solidFill>
              </a:rPr>
              <a:t>vector&lt;float&gt; calLocation()</a:t>
            </a:r>
          </a:p>
        </p:txBody>
      </p:sp>
      <p:sp>
        <p:nvSpPr>
          <p:cNvPr id="56" name="Shape 47"/>
          <p:cNvSpPr/>
          <p:nvPr/>
        </p:nvSpPr>
        <p:spPr>
          <a:xfrm>
            <a:off x="2194381" y="4917176"/>
            <a:ext cx="4395095" cy="54203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8767" tIns="48767" rIns="48767" bIns="48767">
            <a:spAutoFit/>
          </a:bodyPr>
          <a:lstStyle/>
          <a:p>
            <a:pPr lvl="0" algn="l" defTabSz="914400">
              <a:lnSpc>
                <a:spcPct val="150000"/>
              </a:lnSpc>
              <a:defRPr sz="1800"/>
            </a:pPr>
            <a:r>
              <a:rPr sz="1400">
                <a:solidFill>
                  <a:srgbClr val="404040"/>
                </a:solidFill>
                <a:latin typeface="华文细黑"/>
                <a:ea typeface="华文细黑"/>
                <a:cs typeface="华文细黑"/>
                <a:sym typeface="华文细黑"/>
              </a:rPr>
              <a:t>void locateDrawRect()</a:t>
            </a:r>
          </a:p>
          <a:p>
            <a:pPr lvl="0" algn="l" defTabSz="914400">
              <a:lnSpc>
                <a:spcPct val="150000"/>
              </a:lnSpc>
              <a:defRPr sz="1800"/>
            </a:pPr>
            <a:r>
              <a:rPr sz="1400">
                <a:solidFill>
                  <a:srgbClr val="404040"/>
                </a:solidFill>
                <a:latin typeface="华文细黑"/>
                <a:ea typeface="华文细黑"/>
                <a:cs typeface="华文细黑"/>
                <a:sym typeface="华文细黑"/>
              </a:rPr>
              <a:t>void locateDrawCircle()</a:t>
            </a:r>
          </a:p>
        </p:txBody>
      </p:sp>
      <p:pic>
        <p:nvPicPr>
          <p:cNvPr id="58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439202" y="2555546"/>
            <a:ext cx="2732998" cy="1879425"/>
          </a:xfrm>
          <a:prstGeom prst="rect">
            <a:avLst/>
          </a:prstGeom>
          <a:ln w="12700">
            <a:miter lim="400000"/>
          </a:ln>
        </p:spPr>
      </p:pic>
      <p:pic>
        <p:nvPicPr>
          <p:cNvPr id="61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8469570" y="2882556"/>
            <a:ext cx="2340347" cy="3104829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04097892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2953719" y="85334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SERVICES PLANS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46" name="Shape 40"/>
          <p:cNvSpPr/>
          <p:nvPr/>
        </p:nvSpPr>
        <p:spPr>
          <a:xfrm>
            <a:off x="4673938" y="1294582"/>
            <a:ext cx="2862745" cy="50669"/>
          </a:xfrm>
          <a:prstGeom prst="rect">
            <a:avLst/>
          </a:prstGeom>
          <a:solidFill>
            <a:srgbClr val="3563A8"/>
          </a:solidFill>
          <a:ln w="12700">
            <a:miter lim="400000"/>
          </a:ln>
        </p:spPr>
        <p:txBody>
          <a:bodyPr lIns="48767" tIns="48767" rIns="48767" bIns="48767" anchor="ctr"/>
          <a:lstStyle/>
          <a:p>
            <a:pPr lvl="0" defTabSz="914400">
              <a:defRPr sz="2400">
                <a:solidFill>
                  <a:srgbClr val="FFFFFF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grpSp>
        <p:nvGrpSpPr>
          <p:cNvPr id="17" name="Group 54"/>
          <p:cNvGrpSpPr/>
          <p:nvPr/>
        </p:nvGrpSpPr>
        <p:grpSpPr>
          <a:xfrm>
            <a:off x="1784423" y="1756247"/>
            <a:ext cx="2999233" cy="633985"/>
            <a:chOff x="0" y="0"/>
            <a:chExt cx="2999232" cy="633984"/>
          </a:xfrm>
        </p:grpSpPr>
        <p:sp>
          <p:nvSpPr>
            <p:cNvPr id="18" name="Shape 52"/>
            <p:cNvSpPr/>
            <p:nvPr/>
          </p:nvSpPr>
          <p:spPr>
            <a:xfrm>
              <a:off x="0" y="0"/>
              <a:ext cx="2999233" cy="633985"/>
            </a:xfrm>
            <a:prstGeom prst="roundRect">
              <a:avLst>
                <a:gd name="adj" fmla="val 15625"/>
              </a:avLst>
            </a:prstGeom>
            <a:solidFill>
              <a:srgbClr val="F2F2F2"/>
            </a:solidFill>
            <a:ln w="3175" cap="flat">
              <a:solidFill>
                <a:srgbClr val="3563A8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lvl="0" defTabSz="914400">
                <a:defRPr sz="1600">
                  <a:solidFill>
                    <a:srgbClr val="3563A8"/>
                  </a:solidFill>
                  <a:latin typeface="Arial Unicode MS"/>
                  <a:ea typeface="Arial Unicode MS"/>
                  <a:cs typeface="Arial Unicode MS"/>
                  <a:sym typeface="Arial Unicode MS"/>
                </a:defRPr>
              </a:pPr>
              <a:endParaRPr/>
            </a:p>
          </p:txBody>
        </p:sp>
        <p:sp>
          <p:nvSpPr>
            <p:cNvPr id="19" name="Shape 53"/>
            <p:cNvSpPr/>
            <p:nvPr/>
          </p:nvSpPr>
          <p:spPr>
            <a:xfrm>
              <a:off x="30948" y="134874"/>
              <a:ext cx="2937336" cy="364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8767" tIns="48767" rIns="48767" bIns="48767" numCol="1" anchor="ctr">
              <a:spAutoFit/>
            </a:bodyPr>
            <a:lstStyle>
              <a:lvl1pPr defTabSz="914400">
                <a:defRPr sz="1600">
                  <a:solidFill>
                    <a:srgbClr val="3563A8"/>
                  </a:solidFill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600">
                  <a:solidFill>
                    <a:srgbClr val="3563A8"/>
                  </a:solidFill>
                </a:rPr>
                <a:t>Find Attachments on objects</a:t>
              </a:r>
            </a:p>
          </p:txBody>
        </p:sp>
      </p:grpSp>
      <p:grpSp>
        <p:nvGrpSpPr>
          <p:cNvPr id="20" name="Group 57"/>
          <p:cNvGrpSpPr/>
          <p:nvPr/>
        </p:nvGrpSpPr>
        <p:grpSpPr>
          <a:xfrm>
            <a:off x="7415234" y="1756247"/>
            <a:ext cx="2999233" cy="633985"/>
            <a:chOff x="0" y="0"/>
            <a:chExt cx="2999232" cy="633984"/>
          </a:xfrm>
        </p:grpSpPr>
        <p:sp>
          <p:nvSpPr>
            <p:cNvPr id="21" name="Shape 55"/>
            <p:cNvSpPr/>
            <p:nvPr/>
          </p:nvSpPr>
          <p:spPr>
            <a:xfrm>
              <a:off x="0" y="0"/>
              <a:ext cx="2999233" cy="633985"/>
            </a:xfrm>
            <a:prstGeom prst="roundRect">
              <a:avLst>
                <a:gd name="adj" fmla="val 15625"/>
              </a:avLst>
            </a:prstGeom>
            <a:solidFill>
              <a:srgbClr val="F2F2F2"/>
            </a:solidFill>
            <a:ln w="3175" cap="flat">
              <a:solidFill>
                <a:srgbClr val="3563A8"/>
              </a:solidFill>
              <a:prstDash val="solid"/>
              <a:miter lim="800000"/>
            </a:ln>
            <a:effectLst/>
          </p:spPr>
          <p:txBody>
            <a:bodyPr wrap="square" lIns="48767" tIns="48767" rIns="48767" bIns="48767" numCol="1" anchor="ctr">
              <a:noAutofit/>
            </a:bodyPr>
            <a:lstStyle/>
            <a:p>
              <a:pPr lvl="0" defTabSz="914400">
                <a:defRPr sz="1600">
                  <a:solidFill>
                    <a:srgbClr val="3563A8"/>
                  </a:solidFill>
                  <a:latin typeface="Arial Unicode MS"/>
                  <a:ea typeface="Arial Unicode MS"/>
                  <a:cs typeface="Arial Unicode MS"/>
                  <a:sym typeface="Arial Unicode MS"/>
                </a:defRPr>
              </a:pPr>
              <a:endParaRPr/>
            </a:p>
          </p:txBody>
        </p:sp>
        <p:sp>
          <p:nvSpPr>
            <p:cNvPr id="22" name="Shape 56"/>
            <p:cNvSpPr/>
            <p:nvPr/>
          </p:nvSpPr>
          <p:spPr>
            <a:xfrm>
              <a:off x="30948" y="134874"/>
              <a:ext cx="2937336" cy="36423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48767" tIns="48767" rIns="48767" bIns="48767" numCol="1" anchor="ctr">
              <a:spAutoFit/>
            </a:bodyPr>
            <a:lstStyle>
              <a:lvl1pPr defTabSz="914400">
                <a:defRPr sz="1600">
                  <a:solidFill>
                    <a:srgbClr val="3563A8"/>
                  </a:solidFill>
                  <a:latin typeface="Arial Unicode MS"/>
                  <a:ea typeface="Arial Unicode MS"/>
                  <a:cs typeface="Arial Unicode MS"/>
                  <a:sym typeface="Arial Unicode MS"/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600">
                  <a:solidFill>
                    <a:srgbClr val="3563A8"/>
                  </a:solidFill>
                </a:rPr>
                <a:t>Find calories in your fruits</a:t>
              </a:r>
            </a:p>
          </p:txBody>
        </p:sp>
      </p:grpSp>
      <p:sp>
        <p:nvSpPr>
          <p:cNvPr id="23" name="Shape 58"/>
          <p:cNvSpPr/>
          <p:nvPr/>
        </p:nvSpPr>
        <p:spPr>
          <a:xfrm>
            <a:off x="1147813" y="2911499"/>
            <a:ext cx="3180253" cy="818764"/>
          </a:xfrm>
          <a:prstGeom prst="roundRect">
            <a:avLst>
              <a:gd name="adj" fmla="val 15625"/>
            </a:avLst>
          </a:prstGeom>
          <a:ln w="3175">
            <a:solidFill>
              <a:srgbClr val="A6A6A6"/>
            </a:solidFill>
            <a:miter/>
          </a:ln>
        </p:spPr>
        <p:txBody>
          <a:bodyPr lIns="48767" tIns="48767" rIns="48767" bIns="48767" anchor="ctr"/>
          <a:lstStyle/>
          <a:p>
            <a:pPr lvl="0" defTabSz="914400">
              <a:defRPr sz="2400">
                <a:solidFill>
                  <a:srgbClr val="3563A8"/>
                </a:solidFill>
                <a:latin typeface="Arial Unicode MS"/>
                <a:ea typeface="Arial Unicode MS"/>
                <a:cs typeface="Arial Unicode MS"/>
                <a:sym typeface="Arial Unicode MS"/>
              </a:defRPr>
            </a:pPr>
            <a:endParaRPr/>
          </a:p>
        </p:txBody>
      </p:sp>
      <p:pic>
        <p:nvPicPr>
          <p:cNvPr id="24" name="pasted-image.png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888488" y="2909912"/>
            <a:ext cx="4791102" cy="3180563"/>
          </a:xfrm>
          <a:prstGeom prst="rect">
            <a:avLst/>
          </a:prstGeom>
          <a:ln w="12700">
            <a:miter lim="400000"/>
          </a:ln>
        </p:spPr>
      </p:pic>
      <p:pic>
        <p:nvPicPr>
          <p:cNvPr id="25" name="pasted-image.png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6656367" y="2909912"/>
            <a:ext cx="4787901" cy="295763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270561889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FEATURE MATCHING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1" name="TextBox 3"/>
          <p:cNvSpPr txBox="1"/>
          <p:nvPr/>
        </p:nvSpPr>
        <p:spPr>
          <a:xfrm>
            <a:off x="1395189" y="1881624"/>
            <a:ext cx="95809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/>
              <a:t>Descriptors represent </a:t>
            </a:r>
            <a:r>
              <a:rPr lang="en-US" sz="2800" dirty="0" smtClean="0"/>
              <a:t>Image’s Key point pixel data</a:t>
            </a:r>
            <a:r>
              <a:rPr lang="en-US" sz="2800" dirty="0"/>
              <a:t> as </a:t>
            </a:r>
            <a:r>
              <a:rPr lang="en-US" sz="2800" dirty="0" smtClean="0"/>
              <a:t>vectors</a:t>
            </a:r>
            <a:endParaRPr lang="en-US" sz="2800" b="0" dirty="0" smtClean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Descriptors </a:t>
            </a:r>
            <a:r>
              <a:rPr lang="en-US" sz="2800" dirty="0"/>
              <a:t>of test Image were compared to the descriptors extracted from training images and the image with maximum number of matches was selected </a:t>
            </a:r>
            <a:endParaRPr lang="en-US" sz="2800" b="0" dirty="0" smtClean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High </a:t>
            </a:r>
            <a:r>
              <a:rPr lang="en-US" sz="2800" dirty="0"/>
              <a:t>possibility of false </a:t>
            </a:r>
            <a:r>
              <a:rPr lang="en-US" sz="2800" dirty="0" smtClean="0"/>
              <a:t>positives</a:t>
            </a:r>
            <a:endParaRPr lang="en-US" sz="2800" b="0" dirty="0" smtClean="0">
              <a:effectLst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Does </a:t>
            </a:r>
            <a:r>
              <a:rPr lang="en-US" sz="2800" dirty="0"/>
              <a:t>not take advantage of all the data available in the training set</a:t>
            </a:r>
            <a:r>
              <a:rPr lang="en-US" sz="2800" dirty="0" smtClean="0"/>
              <a:t>.</a:t>
            </a:r>
            <a:endParaRPr lang="en-US" sz="2800" b="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53929683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CLASSFIER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1" name="TextBox 3"/>
          <p:cNvSpPr txBox="1"/>
          <p:nvPr/>
        </p:nvSpPr>
        <p:spPr>
          <a:xfrm>
            <a:off x="1275844" y="2031101"/>
            <a:ext cx="9580970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Trained using multiple positive and negative images(Images that definitely do not contain the object)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dirty="0" smtClean="0">
                <a:effectLst/>
              </a:rPr>
              <a:t>Uses a Machine Language Algorithm like SVM to classify to a cluster based on training images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Built-in functions to apply the classifier to an image to locate object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b="0" dirty="0" smtClean="0">
                <a:effectLst/>
              </a:rPr>
              <a:t>Built-in functions to locate the object on the image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800" dirty="0" smtClean="0"/>
              <a:t>Possibly more Expensive and unusable on a live application recognizing multiple objects</a:t>
            </a:r>
            <a:endParaRPr lang="en-US" sz="2800" b="0" dirty="0" smtClean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11277294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INTRASTRUCTURE PART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982723" y="1456779"/>
            <a:ext cx="806350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dirty="0" smtClean="0"/>
              <a:t>Two Plans: </a:t>
            </a:r>
          </a:p>
          <a:p>
            <a:pPr marL="457200" indent="-457200" algn="ctr">
              <a:buAutoNum type="arabicPeriod"/>
            </a:pPr>
            <a:r>
              <a:rPr lang="en-US" altLang="zh-CN" sz="2400" dirty="0" smtClean="0"/>
              <a:t>Continue using MJPG-streamer </a:t>
            </a:r>
            <a:r>
              <a:rPr lang="en-US" altLang="zh-CN" sz="2400" dirty="0"/>
              <a:t>+ QT or </a:t>
            </a:r>
            <a:r>
              <a:rPr lang="en-US" altLang="zh-CN" sz="2400" dirty="0" smtClean="0"/>
              <a:t>GTK</a:t>
            </a:r>
            <a:endParaRPr lang="en-US" altLang="zh-CN" sz="2400" dirty="0"/>
          </a:p>
          <a:p>
            <a:pPr marL="457200" indent="-457200" algn="ctr">
              <a:buAutoNum type="arabicPeriod"/>
            </a:pPr>
            <a:r>
              <a:rPr lang="en-US" altLang="zh-CN" sz="2400" dirty="0" smtClean="0"/>
              <a:t>Switch to </a:t>
            </a:r>
            <a:r>
              <a:rPr lang="en-US" altLang="zh-CN" sz="2400" dirty="0"/>
              <a:t>use </a:t>
            </a:r>
            <a:r>
              <a:rPr lang="en-US" altLang="zh-CN" sz="2400" dirty="0" err="1" smtClean="0"/>
              <a:t>OpenCV</a:t>
            </a:r>
            <a:r>
              <a:rPr lang="en-US" altLang="zh-CN" sz="2400" dirty="0" smtClean="0"/>
              <a:t> library to directly construct </a:t>
            </a:r>
            <a:r>
              <a:rPr lang="en-US" altLang="zh-CN" sz="2400" dirty="0"/>
              <a:t>a basic version </a:t>
            </a:r>
            <a:r>
              <a:rPr lang="en-US" altLang="zh-CN" sz="2400" dirty="0" smtClean="0"/>
              <a:t>application</a:t>
            </a:r>
            <a:endParaRPr lang="en-US" altLang="zh-CN" sz="2400" dirty="0"/>
          </a:p>
        </p:txBody>
      </p:sp>
      <p:sp>
        <p:nvSpPr>
          <p:cNvPr id="20" name="文本框 19"/>
          <p:cNvSpPr txBox="1"/>
          <p:nvPr/>
        </p:nvSpPr>
        <p:spPr>
          <a:xfrm>
            <a:off x="1046023" y="3135583"/>
            <a:ext cx="99369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MJPG-streamer: </a:t>
            </a:r>
            <a:r>
              <a:rPr lang="en-US" altLang="zh-CN" sz="2000" dirty="0"/>
              <a:t>a command line application that copied JPG-frame from a single input plugin to multiple output </a:t>
            </a:r>
            <a:r>
              <a:rPr lang="en-US" altLang="zh-CN" sz="2000" dirty="0" smtClean="0"/>
              <a:t>plugin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842926" y="5215135"/>
            <a:ext cx="993691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err="1" smtClean="0">
                <a:solidFill>
                  <a:srgbClr val="3563A8"/>
                </a:solidFill>
              </a:rPr>
              <a:t>OpenCV</a:t>
            </a:r>
            <a:r>
              <a:rPr lang="en-US" altLang="zh-CN" sz="2400" b="1" dirty="0" smtClean="0">
                <a:solidFill>
                  <a:srgbClr val="3563A8"/>
                </a:solidFill>
              </a:rPr>
              <a:t>(Open Source Computer Vision): </a:t>
            </a:r>
            <a:r>
              <a:rPr lang="en-US" altLang="zh-CN" sz="2000" dirty="0" smtClean="0"/>
              <a:t>a library of programming functions mainly aimed at real-time computer vision</a:t>
            </a:r>
            <a:endParaRPr lang="zh-CN" altLang="en-US" sz="2000" b="1" dirty="0">
              <a:solidFill>
                <a:srgbClr val="3563A8"/>
              </a:solidFill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178340" y="3982751"/>
            <a:ext cx="120136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QT: </a:t>
            </a:r>
            <a:r>
              <a:rPr lang="en-US" altLang="zh-CN" sz="2000" dirty="0" smtClean="0"/>
              <a:t>framework mainly </a:t>
            </a:r>
            <a:r>
              <a:rPr lang="en-US" altLang="zh-CN" sz="2000" dirty="0"/>
              <a:t>for developing application software with graphical user </a:t>
            </a:r>
            <a:r>
              <a:rPr lang="en-US" altLang="zh-CN" sz="2000" dirty="0" smtClean="0"/>
              <a:t>interfaces</a:t>
            </a:r>
            <a:endParaRPr lang="zh-CN" altLang="en-US" sz="2000" b="1" dirty="0">
              <a:solidFill>
                <a:srgbClr val="3563A8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734166" y="4590191"/>
            <a:ext cx="105606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GTK: </a:t>
            </a:r>
            <a:r>
              <a:rPr lang="en-US" altLang="zh-CN" sz="2000" dirty="0" smtClean="0"/>
              <a:t>a cross-platform widget </a:t>
            </a:r>
            <a:r>
              <a:rPr lang="en-US" altLang="zh-CN" sz="2000" dirty="0"/>
              <a:t>toolkit for creating graphical user </a:t>
            </a:r>
            <a:r>
              <a:rPr lang="en-US" altLang="zh-CN" sz="2000" dirty="0" smtClean="0"/>
              <a:t>interfaces</a:t>
            </a:r>
            <a:endParaRPr lang="zh-CN" altLang="en-US" sz="2000" b="1" dirty="0">
              <a:solidFill>
                <a:srgbClr val="3563A8"/>
              </a:solidFill>
            </a:endParaRPr>
          </a:p>
        </p:txBody>
      </p:sp>
      <p:sp>
        <p:nvSpPr>
          <p:cNvPr id="3" name="椭圆 2"/>
          <p:cNvSpPr/>
          <p:nvPr/>
        </p:nvSpPr>
        <p:spPr>
          <a:xfrm>
            <a:off x="1970232" y="2124426"/>
            <a:ext cx="8247521" cy="938269"/>
          </a:xfrm>
          <a:prstGeom prst="ellipse">
            <a:avLst/>
          </a:prstGeom>
          <a:noFill/>
          <a:ln w="28575"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915521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文本框 52"/>
          <p:cNvSpPr txBox="1"/>
          <p:nvPr/>
        </p:nvSpPr>
        <p:spPr>
          <a:xfrm>
            <a:off x="3110949" y="784334"/>
            <a:ext cx="59660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MISSIONS HAVE BEEN DONE</a:t>
            </a:r>
            <a:endParaRPr lang="zh-CN" altLang="en-US" sz="2400" b="1" dirty="0">
              <a:solidFill>
                <a:srgbClr val="3563A8"/>
              </a:solidFill>
            </a:endParaRPr>
          </a:p>
        </p:txBody>
      </p:sp>
      <p:sp>
        <p:nvSpPr>
          <p:cNvPr id="70" name="矩形 69"/>
          <p:cNvSpPr/>
          <p:nvPr/>
        </p:nvSpPr>
        <p:spPr>
          <a:xfrm>
            <a:off x="4672568" y="1245999"/>
            <a:ext cx="2683823" cy="47501"/>
          </a:xfrm>
          <a:prstGeom prst="rect">
            <a:avLst/>
          </a:prstGeom>
          <a:solidFill>
            <a:srgbClr val="3563A8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41" name="组合 40"/>
          <p:cNvGrpSpPr/>
          <p:nvPr/>
        </p:nvGrpSpPr>
        <p:grpSpPr>
          <a:xfrm>
            <a:off x="173624" y="147812"/>
            <a:ext cx="1987451" cy="320040"/>
            <a:chOff x="173624" y="147812"/>
            <a:chExt cx="1987451" cy="320040"/>
          </a:xfrm>
        </p:grpSpPr>
        <p:cxnSp>
          <p:nvCxnSpPr>
            <p:cNvPr id="42" name="直接连接符 41"/>
            <p:cNvCxnSpPr/>
            <p:nvPr/>
          </p:nvCxnSpPr>
          <p:spPr>
            <a:xfrm>
              <a:off x="1611727" y="147812"/>
              <a:ext cx="0" cy="320040"/>
            </a:xfrm>
            <a:prstGeom prst="line">
              <a:avLst/>
            </a:prstGeom>
            <a:ln>
              <a:solidFill>
                <a:srgbClr val="3563A8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/>
            <p:cNvSpPr txBox="1"/>
            <p:nvPr/>
          </p:nvSpPr>
          <p:spPr>
            <a:xfrm>
              <a:off x="173624" y="169333"/>
              <a:ext cx="1500732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rgbClr val="3563A8"/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WINLAB SUMMER</a:t>
              </a:r>
              <a:endParaRPr lang="zh-CN" altLang="en-US" sz="1200" dirty="0">
                <a:solidFill>
                  <a:srgbClr val="3563A8"/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1636572" y="169333"/>
              <a:ext cx="524503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200" dirty="0" smtClean="0">
                  <a:solidFill>
                    <a:schemeClr val="bg1">
                      <a:lumMod val="50000"/>
                    </a:schemeClr>
                  </a:solidFill>
                  <a:latin typeface="+mj-lt"/>
                  <a:ea typeface="Arial Unicode MS" panose="020B0604020202020204" pitchFamily="34" charset="-122"/>
                  <a:cs typeface="Arial Unicode MS" panose="020B0604020202020204" pitchFamily="34" charset="-122"/>
                </a:rPr>
                <a:t>2015</a:t>
              </a:r>
              <a:endParaRPr lang="zh-CN" altLang="en-US" sz="1200" dirty="0">
                <a:solidFill>
                  <a:schemeClr val="bg1">
                    <a:lumMod val="50000"/>
                  </a:schemeClr>
                </a:solidFill>
                <a:latin typeface="+mj-lt"/>
                <a:ea typeface="Arial Unicode MS" panose="020B0604020202020204" pitchFamily="34" charset="-122"/>
                <a:cs typeface="Arial Unicode MS" panose="020B0604020202020204" pitchFamily="34" charset="-122"/>
              </a:endParaRPr>
            </a:p>
          </p:txBody>
        </p:sp>
      </p:grpSp>
      <p:sp>
        <p:nvSpPr>
          <p:cNvPr id="20" name="文本框 19"/>
          <p:cNvSpPr txBox="1"/>
          <p:nvPr/>
        </p:nvSpPr>
        <p:spPr>
          <a:xfrm>
            <a:off x="1250304" y="1939081"/>
            <a:ext cx="993691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Overall: </a:t>
            </a:r>
            <a:r>
              <a:rPr lang="en-US" altLang="zh-CN" sz="2400" dirty="0" smtClean="0"/>
              <a:t>Both server side and client side programs are capable to do the basic services we expected, including video catching, file transmitting, image matching, sending back result and </a:t>
            </a:r>
            <a:r>
              <a:rPr lang="en-US" altLang="zh-CN" sz="2400" dirty="0" smtClean="0"/>
              <a:t>displaying </a:t>
            </a:r>
            <a:r>
              <a:rPr lang="en-US" altLang="zh-CN" sz="2400" dirty="0" smtClean="0"/>
              <a:t>the information</a:t>
            </a:r>
            <a:endParaRPr lang="zh-CN" altLang="en-US" sz="2400" dirty="0"/>
          </a:p>
        </p:txBody>
      </p:sp>
      <p:sp>
        <p:nvSpPr>
          <p:cNvPr id="15" name="文本框 14"/>
          <p:cNvSpPr txBox="1"/>
          <p:nvPr/>
        </p:nvSpPr>
        <p:spPr>
          <a:xfrm>
            <a:off x="923990" y="3447771"/>
            <a:ext cx="993691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Server side: </a:t>
            </a:r>
            <a:r>
              <a:rPr lang="en-US" altLang="zh-CN" sz="2000" dirty="0" smtClean="0"/>
              <a:t>Capable to receive the encoded image file, match the real-time frames with the 100 images in its database, also could calculate the coordinate of the matched object, and send the result info back to the client</a:t>
            </a:r>
            <a:endParaRPr lang="zh-CN" altLang="en-US" sz="2000" b="1" dirty="0">
              <a:solidFill>
                <a:srgbClr val="3563A8"/>
              </a:solidFill>
            </a:endParaRPr>
          </a:p>
        </p:txBody>
      </p:sp>
      <p:sp>
        <p:nvSpPr>
          <p:cNvPr id="16" name="文本框 15"/>
          <p:cNvSpPr txBox="1"/>
          <p:nvPr/>
        </p:nvSpPr>
        <p:spPr>
          <a:xfrm>
            <a:off x="437035" y="4719708"/>
            <a:ext cx="105606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dirty="0" smtClean="0">
                <a:solidFill>
                  <a:srgbClr val="3563A8"/>
                </a:solidFill>
              </a:rPr>
              <a:t>Client side: </a:t>
            </a:r>
            <a:r>
              <a:rPr lang="en-US" altLang="zh-CN" sz="2000" dirty="0" smtClean="0"/>
              <a:t>Be equipped to catch the real-time video through the camera, encode the frames and send them to the server in a certain frequency, when the result is sent back, set up the windows to display them</a:t>
            </a:r>
            <a:endParaRPr lang="zh-CN" altLang="en-US" sz="2000" b="1" dirty="0">
              <a:solidFill>
                <a:srgbClr val="3563A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550128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自定义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B0F0"/>
      </a:hlink>
      <a:folHlink>
        <a:srgbClr val="800080"/>
      </a:folHlink>
    </a:clrScheme>
    <a:fontScheme name="自定义 22">
      <a:majorFont>
        <a:latin typeface="Arial"/>
        <a:ea typeface="宋体"/>
        <a:cs typeface=""/>
      </a:majorFont>
      <a:minorFont>
        <a:latin typeface="Arial Unicode MS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1017</TotalTime>
  <Words>516</Words>
  <Application>Microsoft Office PowerPoint</Application>
  <PresentationFormat>宽屏</PresentationFormat>
  <Paragraphs>97</Paragraphs>
  <Slides>12</Slides>
  <Notes>10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0" baseType="lpstr">
      <vt:lpstr>Arial Unicode MS</vt:lpstr>
      <vt:lpstr>华文细黑</vt:lpstr>
      <vt:lpstr>宋体</vt:lpstr>
      <vt:lpstr>汉仪细等线简</vt:lpstr>
      <vt:lpstr>Arial</vt:lpstr>
      <vt:lpstr>Calibri</vt:lpstr>
      <vt:lpstr>Segoe UI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yang</dc:creator>
  <cp:lastModifiedBy>Zihong Zheng</cp:lastModifiedBy>
  <cp:revision>157</cp:revision>
  <dcterms:created xsi:type="dcterms:W3CDTF">2014-10-17T09:09:05Z</dcterms:created>
  <dcterms:modified xsi:type="dcterms:W3CDTF">2015-06-25T20:49:40Z</dcterms:modified>
</cp:coreProperties>
</file>