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2" r:id="rId2"/>
    <p:sldId id="293" r:id="rId3"/>
    <p:sldId id="294" r:id="rId4"/>
    <p:sldId id="312" r:id="rId5"/>
    <p:sldId id="313" r:id="rId6"/>
    <p:sldId id="295" r:id="rId7"/>
    <p:sldId id="311" r:id="rId8"/>
    <p:sldId id="315" r:id="rId9"/>
    <p:sldId id="316" r:id="rId10"/>
    <p:sldId id="298" r:id="rId11"/>
    <p:sldId id="301" r:id="rId12"/>
    <p:sldId id="29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63A8"/>
    <a:srgbClr val="FE4D66"/>
    <a:srgbClr val="3C6EAA"/>
    <a:srgbClr val="FE829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8" d="100"/>
          <a:sy n="98" d="100"/>
        </p:scale>
        <p:origin x="22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0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679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835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955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86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064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524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38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275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999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76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9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1022-6ACA-4F55-B3A0-0BD25C3254E5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9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80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364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0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9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10178" y="-944729"/>
            <a:ext cx="3559556" cy="3542489"/>
            <a:chOff x="5588764" y="391169"/>
            <a:chExt cx="2614564" cy="260202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755653" y="2926637"/>
            <a:ext cx="6614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/>
              <a:t>Real-Time Cyber Physical Systems Application on </a:t>
            </a:r>
            <a:r>
              <a:rPr lang="en-US" altLang="zh-CN" sz="3200" dirty="0" err="1"/>
              <a:t>MobilityFirst</a:t>
            </a:r>
            <a:endParaRPr lang="zh-CN" altLang="en-US" sz="32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111133" y="4522610"/>
            <a:ext cx="6466114" cy="0"/>
          </a:xfrm>
          <a:prstGeom prst="line">
            <a:avLst/>
          </a:prstGeom>
          <a:ln w="6350"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 rot="619297">
            <a:off x="-2791803" y="-2588620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 rot="619297">
            <a:off x="8617458" y="3407412"/>
            <a:ext cx="6484691" cy="6452906"/>
            <a:chOff x="6940262" y="3251983"/>
            <a:chExt cx="971550" cy="966788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1970" y="5254440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755653" y="4496298"/>
            <a:ext cx="5817870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Winlab</a:t>
            </a:r>
            <a:r>
              <a:rPr lang="en-US" altLang="zh-CN" sz="1600" dirty="0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 Summer Internship 2015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98045" y="4918936"/>
            <a:ext cx="5817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</a:rPr>
              <a:t>Karthikeyan</a:t>
            </a:r>
            <a:r>
              <a:rPr lang="en-US" altLang="zh-CN" sz="1600" dirty="0" smtClean="0">
                <a:solidFill>
                  <a:srgbClr val="3563A8"/>
                </a:solidFill>
              </a:rPr>
              <a:t> </a:t>
            </a:r>
            <a:r>
              <a:rPr lang="en-US" altLang="zh-CN" sz="1600" dirty="0" err="1">
                <a:solidFill>
                  <a:srgbClr val="3563A8"/>
                </a:solidFill>
              </a:rPr>
              <a:t>Ganesan</a:t>
            </a:r>
            <a:r>
              <a:rPr lang="en-US" altLang="zh-CN" sz="1600" dirty="0" smtClean="0">
                <a:solidFill>
                  <a:srgbClr val="3563A8"/>
                </a:solidFill>
              </a:rPr>
              <a:t>, </a:t>
            </a:r>
            <a:r>
              <a:rPr lang="en-US" altLang="zh-CN" sz="1600" dirty="0" err="1" smtClean="0">
                <a:solidFill>
                  <a:srgbClr val="3563A8"/>
                </a:solidFill>
              </a:rPr>
              <a:t>Wuyang</a:t>
            </a:r>
            <a:r>
              <a:rPr lang="en-US" altLang="zh-CN" sz="1600" dirty="0" smtClean="0">
                <a:solidFill>
                  <a:srgbClr val="3563A8"/>
                </a:solidFill>
              </a:rPr>
              <a:t> Zhang, Zihong Zheng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436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EMBEDDED WITH MF API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50" y="1377654"/>
            <a:ext cx="6831479" cy="13418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51" y="3121616"/>
            <a:ext cx="7401958" cy="724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50" y="4111075"/>
            <a:ext cx="5371354" cy="2520002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44072" y="869916"/>
            <a:ext cx="1717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Sender: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308941" y="4574797"/>
            <a:ext cx="1568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</a:rPr>
              <a:t>C</a:t>
            </a:r>
            <a:r>
              <a:rPr lang="en-US" altLang="zh-CN" sz="2400" dirty="0" smtClean="0">
                <a:solidFill>
                  <a:schemeClr val="tx2"/>
                </a:solidFill>
              </a:rPr>
              <a:t>lient node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896358" y="4574797"/>
            <a:ext cx="1750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Server node</a:t>
            </a:r>
          </a:p>
        </p:txBody>
      </p:sp>
      <p:sp>
        <p:nvSpPr>
          <p:cNvPr id="6" name="椭圆 5"/>
          <p:cNvSpPr/>
          <p:nvPr/>
        </p:nvSpPr>
        <p:spPr>
          <a:xfrm>
            <a:off x="7433441" y="4311869"/>
            <a:ext cx="1332187" cy="1332186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2793" y="4311869"/>
            <a:ext cx="1332187" cy="1332186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>
            <a:off x="8751878" y="4805188"/>
            <a:ext cx="1340915" cy="7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765628" y="5181600"/>
            <a:ext cx="1346229" cy="5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8871245" y="4759462"/>
            <a:ext cx="114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MF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748702" y="5827930"/>
            <a:ext cx="357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Scheme of the first step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77495" y="2659951"/>
            <a:ext cx="168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Receiver: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09650" y="3662915"/>
            <a:ext cx="809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003578" y="1338940"/>
            <a:ext cx="35787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Successfully run the sample codes.</a:t>
            </a:r>
          </a:p>
          <a:p>
            <a:pPr algn="ctr"/>
            <a:r>
              <a:rPr lang="en-US" altLang="zh-CN" sz="2400" dirty="0" smtClean="0"/>
              <a:t>Still modifying the application to use the MF </a:t>
            </a:r>
            <a:r>
              <a:rPr lang="en-US" altLang="zh-CN" sz="2400" dirty="0" err="1" smtClean="0"/>
              <a:t>api</a:t>
            </a:r>
            <a:r>
              <a:rPr lang="en-US" altLang="zh-CN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8769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066086" y="822669"/>
            <a:ext cx="569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Next </a:t>
            </a:r>
            <a:r>
              <a:rPr lang="en-US" altLang="zh-CN" sz="2400" b="1" dirty="0">
                <a:solidFill>
                  <a:srgbClr val="3563A8"/>
                </a:solidFill>
              </a:rPr>
              <a:t>Week Plan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55863" y="1449609"/>
            <a:ext cx="2012867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3363116" y="1924025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363116" y="3338548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Freeform 72"/>
          <p:cNvSpPr>
            <a:spLocks noEditPoints="1"/>
          </p:cNvSpPr>
          <p:nvPr/>
        </p:nvSpPr>
        <p:spPr bwMode="auto">
          <a:xfrm>
            <a:off x="3546314" y="2094942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39" name="Freeform 73"/>
          <p:cNvSpPr>
            <a:spLocks noEditPoints="1"/>
          </p:cNvSpPr>
          <p:nvPr/>
        </p:nvSpPr>
        <p:spPr bwMode="auto">
          <a:xfrm>
            <a:off x="3545205" y="3574510"/>
            <a:ext cx="429609" cy="359612"/>
          </a:xfrm>
          <a:custGeom>
            <a:avLst/>
            <a:gdLst>
              <a:gd name="T0" fmla="*/ 339 w 411"/>
              <a:gd name="T1" fmla="*/ 344 h 344"/>
              <a:gd name="T2" fmla="*/ 334 w 411"/>
              <a:gd name="T3" fmla="*/ 342 h 344"/>
              <a:gd name="T4" fmla="*/ 270 w 411"/>
              <a:gd name="T5" fmla="*/ 277 h 344"/>
              <a:gd name="T6" fmla="*/ 74 w 411"/>
              <a:gd name="T7" fmla="*/ 277 h 344"/>
              <a:gd name="T8" fmla="*/ 0 w 411"/>
              <a:gd name="T9" fmla="*/ 203 h 344"/>
              <a:gd name="T10" fmla="*/ 0 w 411"/>
              <a:gd name="T11" fmla="*/ 74 h 344"/>
              <a:gd name="T12" fmla="*/ 74 w 411"/>
              <a:gd name="T13" fmla="*/ 0 h 344"/>
              <a:gd name="T14" fmla="*/ 338 w 411"/>
              <a:gd name="T15" fmla="*/ 0 h 344"/>
              <a:gd name="T16" fmla="*/ 411 w 411"/>
              <a:gd name="T17" fmla="*/ 74 h 344"/>
              <a:gd name="T18" fmla="*/ 411 w 411"/>
              <a:gd name="T19" fmla="*/ 203 h 344"/>
              <a:gd name="T20" fmla="*/ 347 w 411"/>
              <a:gd name="T21" fmla="*/ 277 h 344"/>
              <a:gd name="T22" fmla="*/ 347 w 411"/>
              <a:gd name="T23" fmla="*/ 337 h 344"/>
              <a:gd name="T24" fmla="*/ 342 w 411"/>
              <a:gd name="T25" fmla="*/ 344 h 344"/>
              <a:gd name="T26" fmla="*/ 339 w 411"/>
              <a:gd name="T27" fmla="*/ 344 h 344"/>
              <a:gd name="T28" fmla="*/ 74 w 411"/>
              <a:gd name="T29" fmla="*/ 15 h 344"/>
              <a:gd name="T30" fmla="*/ 14 w 411"/>
              <a:gd name="T31" fmla="*/ 74 h 344"/>
              <a:gd name="T32" fmla="*/ 14 w 411"/>
              <a:gd name="T33" fmla="*/ 203 h 344"/>
              <a:gd name="T34" fmla="*/ 74 w 411"/>
              <a:gd name="T35" fmla="*/ 262 h 344"/>
              <a:gd name="T36" fmla="*/ 273 w 411"/>
              <a:gd name="T37" fmla="*/ 262 h 344"/>
              <a:gd name="T38" fmla="*/ 278 w 411"/>
              <a:gd name="T39" fmla="*/ 264 h 344"/>
              <a:gd name="T40" fmla="*/ 332 w 411"/>
              <a:gd name="T41" fmla="*/ 319 h 344"/>
              <a:gd name="T42" fmla="*/ 332 w 411"/>
              <a:gd name="T43" fmla="*/ 270 h 344"/>
              <a:gd name="T44" fmla="*/ 339 w 411"/>
              <a:gd name="T45" fmla="*/ 262 h 344"/>
              <a:gd name="T46" fmla="*/ 397 w 411"/>
              <a:gd name="T47" fmla="*/ 203 h 344"/>
              <a:gd name="T48" fmla="*/ 397 w 411"/>
              <a:gd name="T49" fmla="*/ 74 h 344"/>
              <a:gd name="T50" fmla="*/ 338 w 411"/>
              <a:gd name="T51" fmla="*/ 15 h 344"/>
              <a:gd name="T52" fmla="*/ 74 w 411"/>
              <a:gd name="T53" fmla="*/ 1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315535" y="1980326"/>
            <a:ext cx="4449086" cy="863053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Continue modify the application codes aim to run with the MF network 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301420" y="3185697"/>
            <a:ext cx="4615565" cy="863053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Test latency and stability of running application with MF network on ORBIT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363116" y="4627378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72"/>
          <p:cNvSpPr>
            <a:spLocks noEditPoints="1"/>
          </p:cNvSpPr>
          <p:nvPr/>
        </p:nvSpPr>
        <p:spPr bwMode="auto">
          <a:xfrm>
            <a:off x="3546314" y="4798295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15535" y="4683679"/>
            <a:ext cx="4449086" cy="498016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Learn stuffs about cloud computing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53555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924259" y="3058931"/>
            <a:ext cx="2401935" cy="74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563A8"/>
                </a:solidFill>
              </a:rPr>
              <a:t>Question</a:t>
            </a:r>
            <a:endParaRPr lang="zh-CN" altLang="en-US" sz="3200" dirty="0">
              <a:solidFill>
                <a:srgbClr val="3563A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397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070513" y="744558"/>
            <a:ext cx="7822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PRELIMINARY GOAL OF OUR PROJECT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3110949" y="2077279"/>
            <a:ext cx="5367130" cy="340912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5" y="1590260"/>
            <a:ext cx="2266121" cy="16995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50" y="1725817"/>
            <a:ext cx="1994152" cy="1428476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511027" y="3289851"/>
            <a:ext cx="256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/>
              <a:t>MobilityFirst</a:t>
            </a:r>
            <a:r>
              <a:rPr lang="en-US" altLang="zh-CN" sz="2400" b="1" dirty="0" smtClean="0"/>
              <a:t> Virtual Network</a:t>
            </a:r>
            <a:endParaRPr lang="zh-CN" altLang="en-US" sz="24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8781612" y="3154293"/>
            <a:ext cx="256697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Client side:</a:t>
            </a:r>
          </a:p>
          <a:p>
            <a:pPr algn="ctr"/>
            <a:r>
              <a:rPr lang="en-US" altLang="zh-CN" b="1" dirty="0" smtClean="0"/>
              <a:t>Run an instance of camera system;</a:t>
            </a:r>
          </a:p>
          <a:p>
            <a:pPr algn="ctr"/>
            <a:r>
              <a:rPr lang="en-US" altLang="zh-CN" b="1" dirty="0" smtClean="0"/>
              <a:t>Transmits video in standard format;</a:t>
            </a:r>
          </a:p>
          <a:p>
            <a:pPr algn="ctr"/>
            <a:r>
              <a:rPr lang="en-US" altLang="zh-CN" b="1" dirty="0"/>
              <a:t>Simple graphical interface to display </a:t>
            </a:r>
            <a:r>
              <a:rPr lang="en-US" altLang="zh-CN" b="1" dirty="0" smtClean="0"/>
              <a:t>results</a:t>
            </a:r>
            <a:endParaRPr lang="en-US" altLang="zh-CN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0" y="3154293"/>
            <a:ext cx="29299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Server side:</a:t>
            </a:r>
          </a:p>
          <a:p>
            <a:pPr algn="ctr"/>
            <a:r>
              <a:rPr lang="en-US" altLang="zh-CN" b="1" dirty="0" smtClean="0"/>
              <a:t>Implement server application for object recognition;</a:t>
            </a:r>
          </a:p>
          <a:p>
            <a:pPr algn="ctr"/>
            <a:r>
              <a:rPr lang="en-US" altLang="zh-CN" b="1" dirty="0" smtClean="0"/>
              <a:t>Return the result</a:t>
            </a:r>
            <a:endParaRPr lang="zh-CN" altLang="en-US" b="1" dirty="0"/>
          </a:p>
        </p:txBody>
      </p:sp>
      <p:sp>
        <p:nvSpPr>
          <p:cNvPr id="9" name="圆角矩形 8"/>
          <p:cNvSpPr/>
          <p:nvPr/>
        </p:nvSpPr>
        <p:spPr>
          <a:xfrm>
            <a:off x="9342783" y="3154293"/>
            <a:ext cx="1461052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686879" y="3154293"/>
            <a:ext cx="155223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162582" y="1307554"/>
            <a:ext cx="5638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CPS Application based on MF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cxnSp>
        <p:nvCxnSpPr>
          <p:cNvPr id="16" name="直接箭头连接符 15"/>
          <p:cNvCxnSpPr>
            <a:stCxn id="48" idx="3"/>
            <a:endCxn id="3" idx="0"/>
          </p:cNvCxnSpPr>
          <p:nvPr/>
        </p:nvCxnSpPr>
        <p:spPr>
          <a:xfrm>
            <a:off x="2239109" y="3346312"/>
            <a:ext cx="914400" cy="3657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9" idx="1"/>
            <a:endCxn id="3" idx="2"/>
          </p:cNvCxnSpPr>
          <p:nvPr/>
        </p:nvCxnSpPr>
        <p:spPr>
          <a:xfrm flipH="1">
            <a:off x="8473606" y="3346312"/>
            <a:ext cx="869177" cy="4355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0717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OUTLINE OF THE PROGRESS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798482" y="1959740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SERVER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767864" y="1958142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CLIENT</a:t>
            </a: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>
            <a:off x="1674356" y="2849267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759533" y="2849267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Database</a:t>
            </a:r>
            <a:endParaRPr lang="zh-CN" altLang="en-US" dirty="0"/>
          </a:p>
        </p:txBody>
      </p:sp>
      <p:sp>
        <p:nvSpPr>
          <p:cNvPr id="24" name="圆角矩形 23"/>
          <p:cNvSpPr/>
          <p:nvPr/>
        </p:nvSpPr>
        <p:spPr>
          <a:xfrm>
            <a:off x="3642175" y="2717747"/>
            <a:ext cx="1317391" cy="6699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862219" y="2732452"/>
            <a:ext cx="1332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Image Process</a:t>
            </a:r>
            <a:endParaRPr lang="zh-CN" altLang="en-US" dirty="0"/>
          </a:p>
        </p:txBody>
      </p:sp>
      <p:sp>
        <p:nvSpPr>
          <p:cNvPr id="26" name="圆角矩形 25"/>
          <p:cNvSpPr/>
          <p:nvPr/>
        </p:nvSpPr>
        <p:spPr>
          <a:xfrm>
            <a:off x="3578438" y="3919619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798482" y="3943236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532257" y="4839605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752302" y="4863222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530751" y="3905451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750795" y="3929068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6484570" y="4825437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6704615" y="4849054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6499811" y="2829306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19855" y="2852923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Camera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8828180" y="2850296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8913357" y="2850296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Display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5651938" y="1623848"/>
            <a:ext cx="24308" cy="41069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091152" y="3387695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4067503" y="4312568"/>
            <a:ext cx="7883" cy="536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014131" y="2865021"/>
            <a:ext cx="628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2991315" y="3195987"/>
            <a:ext cx="676031" cy="8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flipV="1">
            <a:off x="4464575" y="3378783"/>
            <a:ext cx="0" cy="526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 flipV="1">
            <a:off x="4490857" y="4289489"/>
            <a:ext cx="1829" cy="569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907925" y="3233304"/>
            <a:ext cx="5254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6918436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7433957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flipV="1">
            <a:off x="7433957" y="3233304"/>
            <a:ext cx="0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7955741" y="3127279"/>
            <a:ext cx="872439" cy="1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H="1" flipV="1">
            <a:off x="7952916" y="2923121"/>
            <a:ext cx="869614" cy="13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3131979" y="4424569"/>
            <a:ext cx="5303018" cy="142618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箭头连接符 3"/>
          <p:cNvCxnSpPr/>
          <p:nvPr/>
        </p:nvCxnSpPr>
        <p:spPr>
          <a:xfrm>
            <a:off x="7529209" y="5730766"/>
            <a:ext cx="1147863" cy="368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773956" y="5929903"/>
            <a:ext cx="261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MobilityFirst</a:t>
            </a:r>
            <a:r>
              <a:rPr lang="en-US" altLang="zh-CN" dirty="0" smtClean="0"/>
              <a:t> 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7341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Mobility 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First for CPS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744149" y="1430748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Subtitle 2"/>
          <p:cNvSpPr txBox="1">
            <a:spLocks/>
          </p:cNvSpPr>
          <p:nvPr/>
        </p:nvSpPr>
        <p:spPr>
          <a:xfrm>
            <a:off x="2245893" y="2014330"/>
            <a:ext cx="7696200" cy="41148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mtClean="0"/>
              <a:t>MF allows for lower latency  for mobile devices.</a:t>
            </a:r>
          </a:p>
          <a:p>
            <a:pPr marL="457200" indent="-457200"/>
            <a:r>
              <a:rPr lang="en-US" smtClean="0"/>
              <a:t>Data is sent directly to mobile device’s network</a:t>
            </a:r>
          </a:p>
          <a:p>
            <a:pPr marL="457200" indent="-457200"/>
            <a:r>
              <a:rPr lang="en-US" smtClean="0"/>
              <a:t>CPS can benefit greatly from lower latency.</a:t>
            </a:r>
          </a:p>
          <a:p>
            <a:pPr marL="457200" indent="-457200"/>
            <a:r>
              <a:rPr lang="en-US" smtClean="0"/>
              <a:t>Implementation will also showcase the performance benefit achieved.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155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arrow"/>
          <p:cNvSpPr/>
          <p:nvPr/>
        </p:nvSpPr>
        <p:spPr bwMode="auto">
          <a:xfrm>
            <a:off x="3890607" y="2204939"/>
            <a:ext cx="2349599" cy="1072426"/>
          </a:xfrm>
          <a:prstGeom prst="homePlate">
            <a:avLst/>
          </a:prstGeom>
          <a:noFill/>
          <a:ln w="12700" cap="flat" cmpd="sng" algn="ctr">
            <a:solidFill>
              <a:srgbClr val="3563A8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48640" tIns="45696" rIns="91386" bIns="73109" numCol="1" rtlCol="0" anchor="ctr" anchorCtr="0" compatLnSpc="1">
            <a:prstTxWarp prst="textNoShape">
              <a:avLst/>
            </a:prstTxWarp>
          </a:bodyPr>
          <a:lstStyle/>
          <a:p>
            <a:pPr defTabSz="913862"/>
            <a:r>
              <a:rPr lang="en-US" sz="2400" kern="0" dirty="0">
                <a:solidFill>
                  <a:srgbClr val="3563A8"/>
                </a:solidFill>
              </a:rPr>
              <a:t>GUID</a:t>
            </a:r>
          </a:p>
        </p:txBody>
      </p:sp>
      <p:sp>
        <p:nvSpPr>
          <p:cNvPr id="3" name="Oval 20"/>
          <p:cNvSpPr/>
          <p:nvPr/>
        </p:nvSpPr>
        <p:spPr bwMode="auto">
          <a:xfrm>
            <a:off x="2908697" y="1955502"/>
            <a:ext cx="1166217" cy="1554956"/>
          </a:xfrm>
          <a:prstGeom prst="ellipse">
            <a:avLst/>
          </a:prstGeom>
          <a:solidFill>
            <a:schemeClr val="bg1"/>
          </a:solidFill>
          <a:ln w="12700">
            <a:solidFill>
              <a:srgbClr val="3563A8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Freeform 6"/>
          <p:cNvSpPr>
            <a:spLocks noEditPoints="1"/>
          </p:cNvSpPr>
          <p:nvPr/>
        </p:nvSpPr>
        <p:spPr bwMode="auto">
          <a:xfrm>
            <a:off x="3200125" y="2311937"/>
            <a:ext cx="583358" cy="882729"/>
          </a:xfrm>
          <a:custGeom>
            <a:avLst/>
            <a:gdLst>
              <a:gd name="T0" fmla="*/ 0 w 14953"/>
              <a:gd name="T1" fmla="*/ 0 h 16970"/>
              <a:gd name="T2" fmla="*/ 1361 w 14953"/>
              <a:gd name="T3" fmla="*/ 15274 h 16970"/>
              <a:gd name="T4" fmla="*/ 7472 w 14953"/>
              <a:gd name="T5" fmla="*/ 16970 h 16970"/>
              <a:gd name="T6" fmla="*/ 13590 w 14953"/>
              <a:gd name="T7" fmla="*/ 15274 h 16970"/>
              <a:gd name="T8" fmla="*/ 14953 w 14953"/>
              <a:gd name="T9" fmla="*/ 0 h 16970"/>
              <a:gd name="T10" fmla="*/ 0 w 14953"/>
              <a:gd name="T11" fmla="*/ 0 h 16970"/>
              <a:gd name="T12" fmla="*/ 12000 w 14953"/>
              <a:gd name="T13" fmla="*/ 4996 h 16970"/>
              <a:gd name="T14" fmla="*/ 11996 w 14953"/>
              <a:gd name="T15" fmla="*/ 4996 h 16970"/>
              <a:gd name="T16" fmla="*/ 4831 w 14953"/>
              <a:gd name="T17" fmla="*/ 4996 h 16970"/>
              <a:gd name="T18" fmla="*/ 5004 w 14953"/>
              <a:gd name="T19" fmla="*/ 6914 h 16970"/>
              <a:gd name="T20" fmla="*/ 11830 w 14953"/>
              <a:gd name="T21" fmla="*/ 6914 h 16970"/>
              <a:gd name="T22" fmla="*/ 11315 w 14953"/>
              <a:gd name="T23" fmla="*/ 12664 h 16970"/>
              <a:gd name="T24" fmla="*/ 7474 w 14953"/>
              <a:gd name="T25" fmla="*/ 13729 h 16970"/>
              <a:gd name="T26" fmla="*/ 3636 w 14953"/>
              <a:gd name="T27" fmla="*/ 12664 h 16970"/>
              <a:gd name="T28" fmla="*/ 3369 w 14953"/>
              <a:gd name="T29" fmla="*/ 9657 h 16970"/>
              <a:gd name="T30" fmla="*/ 5249 w 14953"/>
              <a:gd name="T31" fmla="*/ 9657 h 16970"/>
              <a:gd name="T32" fmla="*/ 5389 w 14953"/>
              <a:gd name="T33" fmla="*/ 11218 h 16970"/>
              <a:gd name="T34" fmla="*/ 7474 w 14953"/>
              <a:gd name="T35" fmla="*/ 11780 h 16970"/>
              <a:gd name="T36" fmla="*/ 9565 w 14953"/>
              <a:gd name="T37" fmla="*/ 11216 h 16970"/>
              <a:gd name="T38" fmla="*/ 9782 w 14953"/>
              <a:gd name="T39" fmla="*/ 8787 h 16970"/>
              <a:gd name="T40" fmla="*/ 3291 w 14953"/>
              <a:gd name="T41" fmla="*/ 8787 h 16970"/>
              <a:gd name="T42" fmla="*/ 2786 w 14953"/>
              <a:gd name="T43" fmla="*/ 3123 h 16970"/>
              <a:gd name="T44" fmla="*/ 12168 w 14953"/>
              <a:gd name="T45" fmla="*/ 3123 h 16970"/>
              <a:gd name="T46" fmla="*/ 12000 w 14953"/>
              <a:gd name="T47" fmla="*/ 4996 h 16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953" h="16970">
                <a:moveTo>
                  <a:pt x="0" y="0"/>
                </a:moveTo>
                <a:lnTo>
                  <a:pt x="1361" y="15274"/>
                </a:lnTo>
                <a:lnTo>
                  <a:pt x="7472" y="16970"/>
                </a:lnTo>
                <a:lnTo>
                  <a:pt x="13590" y="15274"/>
                </a:lnTo>
                <a:lnTo>
                  <a:pt x="14953" y="0"/>
                </a:lnTo>
                <a:lnTo>
                  <a:pt x="0" y="0"/>
                </a:lnTo>
                <a:close/>
                <a:moveTo>
                  <a:pt x="12000" y="4996"/>
                </a:moveTo>
                <a:lnTo>
                  <a:pt x="11996" y="4996"/>
                </a:lnTo>
                <a:lnTo>
                  <a:pt x="4831" y="4996"/>
                </a:lnTo>
                <a:lnTo>
                  <a:pt x="5004" y="6914"/>
                </a:lnTo>
                <a:lnTo>
                  <a:pt x="11830" y="6914"/>
                </a:lnTo>
                <a:lnTo>
                  <a:pt x="11315" y="12664"/>
                </a:lnTo>
                <a:lnTo>
                  <a:pt x="7474" y="13729"/>
                </a:lnTo>
                <a:lnTo>
                  <a:pt x="3636" y="12664"/>
                </a:lnTo>
                <a:lnTo>
                  <a:pt x="3369" y="9657"/>
                </a:lnTo>
                <a:lnTo>
                  <a:pt x="5249" y="9657"/>
                </a:lnTo>
                <a:lnTo>
                  <a:pt x="5389" y="11218"/>
                </a:lnTo>
                <a:lnTo>
                  <a:pt x="7474" y="11780"/>
                </a:lnTo>
                <a:lnTo>
                  <a:pt x="9565" y="11216"/>
                </a:lnTo>
                <a:lnTo>
                  <a:pt x="9782" y="8787"/>
                </a:lnTo>
                <a:lnTo>
                  <a:pt x="3291" y="8787"/>
                </a:lnTo>
                <a:lnTo>
                  <a:pt x="2786" y="3123"/>
                </a:lnTo>
                <a:lnTo>
                  <a:pt x="12168" y="3123"/>
                </a:lnTo>
                <a:lnTo>
                  <a:pt x="12000" y="4996"/>
                </a:lnTo>
                <a:close/>
              </a:path>
            </a:pathLst>
          </a:custGeom>
          <a:solidFill>
            <a:srgbClr val="3563A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>
              <a:defRPr/>
            </a:pPr>
            <a:endParaRPr lang="en-US" kern="0">
              <a:solidFill>
                <a:srgbClr val="000000"/>
              </a:solidFill>
            </a:endParaRPr>
          </a:p>
        </p:txBody>
      </p:sp>
      <p:sp>
        <p:nvSpPr>
          <p:cNvPr id="6" name="3 arrow"/>
          <p:cNvSpPr/>
          <p:nvPr/>
        </p:nvSpPr>
        <p:spPr bwMode="auto">
          <a:xfrm>
            <a:off x="3890607" y="3771347"/>
            <a:ext cx="2349599" cy="1072426"/>
          </a:xfrm>
          <a:prstGeom prst="homePlate">
            <a:avLst/>
          </a:prstGeom>
          <a:noFill/>
          <a:ln w="12700" cap="flat" cmpd="sng" algn="ctr">
            <a:solidFill>
              <a:srgbClr val="3563A8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48640" tIns="45696" rIns="91386" bIns="73109" numCol="1" rtlCol="0" anchor="ctr" anchorCtr="0" compatLnSpc="1">
            <a:prstTxWarp prst="textNoShape">
              <a:avLst/>
            </a:prstTxWarp>
          </a:bodyPr>
          <a:lstStyle/>
          <a:p>
            <a:pPr defTabSz="913862"/>
            <a:r>
              <a:rPr lang="en-US" sz="2400" kern="0" dirty="0">
                <a:solidFill>
                  <a:srgbClr val="3563A8"/>
                </a:solidFill>
              </a:rPr>
              <a:t>GNRS</a:t>
            </a:r>
          </a:p>
        </p:txBody>
      </p:sp>
      <p:sp>
        <p:nvSpPr>
          <p:cNvPr id="7" name="Oval 24"/>
          <p:cNvSpPr/>
          <p:nvPr/>
        </p:nvSpPr>
        <p:spPr bwMode="auto">
          <a:xfrm>
            <a:off x="2908697" y="3521910"/>
            <a:ext cx="1166217" cy="1554956"/>
          </a:xfrm>
          <a:prstGeom prst="ellipse">
            <a:avLst/>
          </a:prstGeom>
          <a:solidFill>
            <a:schemeClr val="bg1"/>
          </a:solidFill>
          <a:ln w="12700">
            <a:solidFill>
              <a:srgbClr val="3563A8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3 arrow"/>
          <p:cNvSpPr/>
          <p:nvPr/>
        </p:nvSpPr>
        <p:spPr bwMode="auto">
          <a:xfrm>
            <a:off x="3890607" y="5354099"/>
            <a:ext cx="2349599" cy="1072426"/>
          </a:xfrm>
          <a:prstGeom prst="homePlate">
            <a:avLst/>
          </a:prstGeom>
          <a:noFill/>
          <a:ln w="12700" cap="flat" cmpd="sng" algn="ctr">
            <a:solidFill>
              <a:srgbClr val="3563A8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48640" tIns="45696" rIns="91386" bIns="73109" numCol="1" rtlCol="0" anchor="ctr" anchorCtr="0" compatLnSpc="1">
            <a:prstTxWarp prst="textNoShape">
              <a:avLst/>
            </a:prstTxWarp>
          </a:bodyPr>
          <a:lstStyle/>
          <a:p>
            <a:pPr defTabSz="913862"/>
            <a:r>
              <a:rPr lang="en-US" altLang="zh-CN" sz="2400" kern="0" dirty="0">
                <a:solidFill>
                  <a:srgbClr val="3563A8"/>
                </a:solidFill>
              </a:rPr>
              <a:t>GSTAR</a:t>
            </a:r>
            <a:endParaRPr lang="en-US" sz="2400" kern="0" dirty="0">
              <a:solidFill>
                <a:srgbClr val="3563A8"/>
              </a:solidFill>
            </a:endParaRPr>
          </a:p>
        </p:txBody>
      </p:sp>
      <p:sp>
        <p:nvSpPr>
          <p:cNvPr id="10" name="Oval 30"/>
          <p:cNvSpPr/>
          <p:nvPr/>
        </p:nvSpPr>
        <p:spPr bwMode="auto">
          <a:xfrm>
            <a:off x="2908697" y="5104662"/>
            <a:ext cx="1166217" cy="1554956"/>
          </a:xfrm>
          <a:prstGeom prst="ellipse">
            <a:avLst/>
          </a:prstGeom>
          <a:solidFill>
            <a:schemeClr val="bg1"/>
          </a:solidFill>
          <a:ln w="12700">
            <a:solidFill>
              <a:srgbClr val="3563A8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Rounded Rectangle 114"/>
          <p:cNvSpPr/>
          <p:nvPr/>
        </p:nvSpPr>
        <p:spPr bwMode="auto">
          <a:xfrm rot="221567" flipH="1">
            <a:off x="3186823" y="3863583"/>
            <a:ext cx="609965" cy="817107"/>
          </a:xfrm>
          <a:custGeom>
            <a:avLst/>
            <a:gdLst/>
            <a:ahLst/>
            <a:cxnLst/>
            <a:rect l="l" t="t" r="r" b="b"/>
            <a:pathLst>
              <a:path w="2827740" h="2841018">
                <a:moveTo>
                  <a:pt x="2117041" y="2272596"/>
                </a:moveTo>
                <a:cubicBezTo>
                  <a:pt x="2274182" y="2430255"/>
                  <a:pt x="2238127" y="2601798"/>
                  <a:pt x="2223679" y="2692721"/>
                </a:cubicBezTo>
                <a:cubicBezTo>
                  <a:pt x="2087867" y="2792948"/>
                  <a:pt x="1357746" y="2843650"/>
                  <a:pt x="1121506" y="2840913"/>
                </a:cubicBezTo>
                <a:cubicBezTo>
                  <a:pt x="1044789" y="2769727"/>
                  <a:pt x="974832" y="2713830"/>
                  <a:pt x="944068" y="2685198"/>
                </a:cubicBezTo>
                <a:lnTo>
                  <a:pt x="949266" y="2662763"/>
                </a:lnTo>
                <a:cubicBezTo>
                  <a:pt x="1037829" y="2646207"/>
                  <a:pt x="1103471" y="2652034"/>
                  <a:pt x="1192034" y="2635479"/>
                </a:cubicBezTo>
                <a:cubicBezTo>
                  <a:pt x="1195810" y="2689822"/>
                  <a:pt x="1161799" y="2763439"/>
                  <a:pt x="1197770" y="2758909"/>
                </a:cubicBezTo>
                <a:cubicBezTo>
                  <a:pt x="1219321" y="2617009"/>
                  <a:pt x="1247325" y="2486286"/>
                  <a:pt x="1070819" y="2355083"/>
                </a:cubicBezTo>
                <a:close/>
                <a:moveTo>
                  <a:pt x="880843" y="1369000"/>
                </a:moveTo>
                <a:lnTo>
                  <a:pt x="580558" y="1387799"/>
                </a:lnTo>
                <a:lnTo>
                  <a:pt x="592303" y="1748079"/>
                </a:lnTo>
                <a:lnTo>
                  <a:pt x="902911" y="1717220"/>
                </a:lnTo>
                <a:close/>
                <a:moveTo>
                  <a:pt x="1907670" y="1396424"/>
                </a:moveTo>
                <a:lnTo>
                  <a:pt x="1907670" y="1396424"/>
                </a:lnTo>
                <a:lnTo>
                  <a:pt x="1907670" y="1396425"/>
                </a:lnTo>
                <a:close/>
                <a:moveTo>
                  <a:pt x="2509109" y="1363418"/>
                </a:moveTo>
                <a:cubicBezTo>
                  <a:pt x="2527338" y="1363418"/>
                  <a:pt x="2542116" y="1378196"/>
                  <a:pt x="2542116" y="1396425"/>
                </a:cubicBezTo>
                <a:lnTo>
                  <a:pt x="2542115" y="1396425"/>
                </a:lnTo>
                <a:cubicBezTo>
                  <a:pt x="2542115" y="1414654"/>
                  <a:pt x="2527337" y="1429432"/>
                  <a:pt x="2509108" y="1429432"/>
                </a:cubicBezTo>
                <a:lnTo>
                  <a:pt x="1940677" y="1429431"/>
                </a:lnTo>
                <a:cubicBezTo>
                  <a:pt x="1922448" y="1429431"/>
                  <a:pt x="1907670" y="1414653"/>
                  <a:pt x="1907670" y="1396424"/>
                </a:cubicBezTo>
                <a:cubicBezTo>
                  <a:pt x="1907670" y="1378196"/>
                  <a:pt x="1922448" y="1363418"/>
                  <a:pt x="1940677" y="1363418"/>
                </a:cubicBezTo>
                <a:close/>
                <a:moveTo>
                  <a:pt x="1889465" y="1264749"/>
                </a:moveTo>
                <a:lnTo>
                  <a:pt x="1889465" y="1264749"/>
                </a:lnTo>
                <a:lnTo>
                  <a:pt x="1889465" y="1264750"/>
                </a:lnTo>
                <a:close/>
                <a:moveTo>
                  <a:pt x="2490904" y="1231743"/>
                </a:moveTo>
                <a:cubicBezTo>
                  <a:pt x="2509133" y="1231743"/>
                  <a:pt x="2523911" y="1246521"/>
                  <a:pt x="2523911" y="1264750"/>
                </a:cubicBezTo>
                <a:lnTo>
                  <a:pt x="2523910" y="1264750"/>
                </a:lnTo>
                <a:cubicBezTo>
                  <a:pt x="2523910" y="1282979"/>
                  <a:pt x="2509132" y="1297757"/>
                  <a:pt x="2490903" y="1297757"/>
                </a:cubicBezTo>
                <a:lnTo>
                  <a:pt x="1922472" y="1297756"/>
                </a:lnTo>
                <a:cubicBezTo>
                  <a:pt x="1904243" y="1297756"/>
                  <a:pt x="1889465" y="1282978"/>
                  <a:pt x="1889465" y="1264749"/>
                </a:cubicBezTo>
                <a:cubicBezTo>
                  <a:pt x="1889465" y="1246521"/>
                  <a:pt x="1904243" y="1231743"/>
                  <a:pt x="1922472" y="1231743"/>
                </a:cubicBezTo>
                <a:close/>
                <a:moveTo>
                  <a:pt x="1880465" y="1134574"/>
                </a:moveTo>
                <a:lnTo>
                  <a:pt x="1880465" y="1134575"/>
                </a:lnTo>
                <a:lnTo>
                  <a:pt x="1880465" y="1134575"/>
                </a:lnTo>
                <a:close/>
                <a:moveTo>
                  <a:pt x="2481904" y="1101568"/>
                </a:moveTo>
                <a:cubicBezTo>
                  <a:pt x="2500133" y="1101568"/>
                  <a:pt x="2514911" y="1116346"/>
                  <a:pt x="2514911" y="1134575"/>
                </a:cubicBezTo>
                <a:lnTo>
                  <a:pt x="2514910" y="1134575"/>
                </a:lnTo>
                <a:cubicBezTo>
                  <a:pt x="2514910" y="1152804"/>
                  <a:pt x="2500132" y="1167582"/>
                  <a:pt x="2481903" y="1167582"/>
                </a:cubicBezTo>
                <a:lnTo>
                  <a:pt x="1913472" y="1167581"/>
                </a:lnTo>
                <a:cubicBezTo>
                  <a:pt x="1895243" y="1167581"/>
                  <a:pt x="1880465" y="1152803"/>
                  <a:pt x="1880465" y="1134575"/>
                </a:cubicBezTo>
                <a:cubicBezTo>
                  <a:pt x="1880465" y="1116346"/>
                  <a:pt x="1895243" y="1101568"/>
                  <a:pt x="1913472" y="1101568"/>
                </a:cubicBezTo>
                <a:close/>
                <a:moveTo>
                  <a:pt x="1670888" y="1044901"/>
                </a:moveTo>
                <a:cubicBezTo>
                  <a:pt x="1745356" y="1115767"/>
                  <a:pt x="1792537" y="1219845"/>
                  <a:pt x="1794576" y="1336371"/>
                </a:cubicBezTo>
                <a:cubicBezTo>
                  <a:pt x="1796258" y="1432463"/>
                  <a:pt x="1766965" y="1521168"/>
                  <a:pt x="1715392" y="1589971"/>
                </a:cubicBezTo>
                <a:lnTo>
                  <a:pt x="1460652" y="1356165"/>
                </a:lnTo>
                <a:close/>
                <a:moveTo>
                  <a:pt x="850961" y="924919"/>
                </a:moveTo>
                <a:lnTo>
                  <a:pt x="558241" y="925116"/>
                </a:lnTo>
                <a:lnTo>
                  <a:pt x="575096" y="1304815"/>
                </a:lnTo>
                <a:lnTo>
                  <a:pt x="868839" y="1288776"/>
                </a:lnTo>
                <a:close/>
                <a:moveTo>
                  <a:pt x="1379551" y="949114"/>
                </a:moveTo>
                <a:lnTo>
                  <a:pt x="1446658" y="1376884"/>
                </a:lnTo>
                <a:lnTo>
                  <a:pt x="1446659" y="1376882"/>
                </a:lnTo>
                <a:lnTo>
                  <a:pt x="1446455" y="1380053"/>
                </a:lnTo>
                <a:lnTo>
                  <a:pt x="1699552" y="1611887"/>
                </a:lnTo>
                <a:cubicBezTo>
                  <a:pt x="1635404" y="1690619"/>
                  <a:pt x="1542531" y="1740316"/>
                  <a:pt x="1438617" y="1742134"/>
                </a:cubicBezTo>
                <a:cubicBezTo>
                  <a:pt x="1238165" y="1745642"/>
                  <a:pt x="1072537" y="1569664"/>
                  <a:pt x="1068677" y="1349075"/>
                </a:cubicBezTo>
                <a:cubicBezTo>
                  <a:pt x="1065113" y="1145421"/>
                  <a:pt x="1200678" y="974941"/>
                  <a:pt x="1379551" y="949114"/>
                </a:cubicBezTo>
                <a:close/>
                <a:moveTo>
                  <a:pt x="2446737" y="687457"/>
                </a:moveTo>
                <a:lnTo>
                  <a:pt x="903247" y="643293"/>
                </a:lnTo>
                <a:lnTo>
                  <a:pt x="906180" y="700861"/>
                </a:lnTo>
                <a:lnTo>
                  <a:pt x="2449573" y="744909"/>
                </a:lnTo>
                <a:close/>
                <a:moveTo>
                  <a:pt x="2441085" y="573022"/>
                </a:moveTo>
                <a:lnTo>
                  <a:pt x="897418" y="528853"/>
                </a:lnTo>
                <a:lnTo>
                  <a:pt x="900350" y="586422"/>
                </a:lnTo>
                <a:lnTo>
                  <a:pt x="2443923" y="630476"/>
                </a:lnTo>
                <a:close/>
                <a:moveTo>
                  <a:pt x="2496211" y="489777"/>
                </a:moveTo>
                <a:lnTo>
                  <a:pt x="2510220" y="813569"/>
                </a:lnTo>
                <a:lnTo>
                  <a:pt x="909594" y="784077"/>
                </a:lnTo>
                <a:lnTo>
                  <a:pt x="964396" y="1804001"/>
                </a:lnTo>
                <a:lnTo>
                  <a:pt x="524733" y="1842893"/>
                </a:lnTo>
                <a:lnTo>
                  <a:pt x="459271" y="410673"/>
                </a:lnTo>
                <a:close/>
                <a:moveTo>
                  <a:pt x="2629588" y="282400"/>
                </a:moveTo>
                <a:lnTo>
                  <a:pt x="310251" y="153390"/>
                </a:lnTo>
                <a:lnTo>
                  <a:pt x="409854" y="2139731"/>
                </a:lnTo>
                <a:lnTo>
                  <a:pt x="2701663" y="2005119"/>
                </a:lnTo>
                <a:close/>
                <a:moveTo>
                  <a:pt x="28715" y="0"/>
                </a:moveTo>
                <a:lnTo>
                  <a:pt x="2728199" y="174227"/>
                </a:lnTo>
                <a:lnTo>
                  <a:pt x="2827740" y="2181245"/>
                </a:lnTo>
                <a:lnTo>
                  <a:pt x="218271" y="2386985"/>
                </a:lnTo>
                <a:lnTo>
                  <a:pt x="119907" y="2373001"/>
                </a:lnTo>
                <a:lnTo>
                  <a:pt x="13" y="89778"/>
                </a:lnTo>
                <a:cubicBezTo>
                  <a:pt x="-722" y="61732"/>
                  <a:pt x="29450" y="28046"/>
                  <a:pt x="28715" y="0"/>
                </a:cubicBezTo>
                <a:close/>
              </a:path>
            </a:pathLst>
          </a:custGeom>
          <a:solidFill>
            <a:srgbClr val="3563A8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45720" bIns="9144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pc="-5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3" name="Group 17"/>
          <p:cNvGrpSpPr/>
          <p:nvPr/>
        </p:nvGrpSpPr>
        <p:grpSpPr>
          <a:xfrm>
            <a:off x="3233989" y="5391043"/>
            <a:ext cx="568046" cy="877512"/>
            <a:chOff x="5394326" y="4936834"/>
            <a:chExt cx="720725" cy="835025"/>
          </a:xfrm>
          <a:solidFill>
            <a:srgbClr val="3563A8"/>
          </a:solidFill>
        </p:grpSpPr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5394326" y="4936834"/>
              <a:ext cx="460375" cy="835025"/>
            </a:xfrm>
            <a:custGeom>
              <a:avLst/>
              <a:gdLst>
                <a:gd name="T0" fmla="*/ 196 w 440"/>
                <a:gd name="T1" fmla="*/ 576 h 796"/>
                <a:gd name="T2" fmla="*/ 178 w 440"/>
                <a:gd name="T3" fmla="*/ 490 h 796"/>
                <a:gd name="T4" fmla="*/ 206 w 440"/>
                <a:gd name="T5" fmla="*/ 472 h 796"/>
                <a:gd name="T6" fmla="*/ 207 w 440"/>
                <a:gd name="T7" fmla="*/ 423 h 796"/>
                <a:gd name="T8" fmla="*/ 178 w 440"/>
                <a:gd name="T9" fmla="*/ 405 h 796"/>
                <a:gd name="T10" fmla="*/ 196 w 440"/>
                <a:gd name="T11" fmla="*/ 320 h 796"/>
                <a:gd name="T12" fmla="*/ 262 w 440"/>
                <a:gd name="T13" fmla="*/ 337 h 796"/>
                <a:gd name="T14" fmla="*/ 312 w 440"/>
                <a:gd name="T15" fmla="*/ 379 h 796"/>
                <a:gd name="T16" fmla="*/ 330 w 440"/>
                <a:gd name="T17" fmla="*/ 320 h 796"/>
                <a:gd name="T18" fmla="*/ 395 w 440"/>
                <a:gd name="T19" fmla="*/ 337 h 796"/>
                <a:gd name="T20" fmla="*/ 440 w 440"/>
                <a:gd name="T21" fmla="*/ 379 h 796"/>
                <a:gd name="T22" fmla="*/ 422 w 440"/>
                <a:gd name="T23" fmla="*/ 0 h 796"/>
                <a:gd name="T24" fmla="*/ 0 w 440"/>
                <a:gd name="T25" fmla="*/ 18 h 796"/>
                <a:gd name="T26" fmla="*/ 0 w 440"/>
                <a:gd name="T27" fmla="*/ 623 h 796"/>
                <a:gd name="T28" fmla="*/ 0 w 440"/>
                <a:gd name="T29" fmla="*/ 778 h 796"/>
                <a:gd name="T30" fmla="*/ 206 w 440"/>
                <a:gd name="T31" fmla="*/ 796 h 796"/>
                <a:gd name="T32" fmla="*/ 312 w 440"/>
                <a:gd name="T33" fmla="*/ 63 h 796"/>
                <a:gd name="T34" fmla="*/ 378 w 440"/>
                <a:gd name="T35" fmla="*/ 45 h 796"/>
                <a:gd name="T36" fmla="*/ 395 w 440"/>
                <a:gd name="T37" fmla="*/ 130 h 796"/>
                <a:gd name="T38" fmla="*/ 330 w 440"/>
                <a:gd name="T39" fmla="*/ 148 h 796"/>
                <a:gd name="T40" fmla="*/ 312 w 440"/>
                <a:gd name="T41" fmla="*/ 63 h 796"/>
                <a:gd name="T42" fmla="*/ 330 w 440"/>
                <a:gd name="T43" fmla="*/ 180 h 796"/>
                <a:gd name="T44" fmla="*/ 395 w 440"/>
                <a:gd name="T45" fmla="*/ 198 h 796"/>
                <a:gd name="T46" fmla="*/ 378 w 440"/>
                <a:gd name="T47" fmla="*/ 283 h 796"/>
                <a:gd name="T48" fmla="*/ 312 w 440"/>
                <a:gd name="T49" fmla="*/ 266 h 796"/>
                <a:gd name="T50" fmla="*/ 178 w 440"/>
                <a:gd name="T51" fmla="*/ 63 h 796"/>
                <a:gd name="T52" fmla="*/ 244 w 440"/>
                <a:gd name="T53" fmla="*/ 45 h 796"/>
                <a:gd name="T54" fmla="*/ 262 w 440"/>
                <a:gd name="T55" fmla="*/ 130 h 796"/>
                <a:gd name="T56" fmla="*/ 196 w 440"/>
                <a:gd name="T57" fmla="*/ 148 h 796"/>
                <a:gd name="T58" fmla="*/ 178 w 440"/>
                <a:gd name="T59" fmla="*/ 63 h 796"/>
                <a:gd name="T60" fmla="*/ 196 w 440"/>
                <a:gd name="T61" fmla="*/ 180 h 796"/>
                <a:gd name="T62" fmla="*/ 262 w 440"/>
                <a:gd name="T63" fmla="*/ 198 h 796"/>
                <a:gd name="T64" fmla="*/ 244 w 440"/>
                <a:gd name="T65" fmla="*/ 283 h 796"/>
                <a:gd name="T66" fmla="*/ 178 w 440"/>
                <a:gd name="T67" fmla="*/ 266 h 796"/>
                <a:gd name="T68" fmla="*/ 131 w 440"/>
                <a:gd name="T69" fmla="*/ 558 h 796"/>
                <a:gd name="T70" fmla="*/ 65 w 440"/>
                <a:gd name="T71" fmla="*/ 576 h 796"/>
                <a:gd name="T72" fmla="*/ 47 w 440"/>
                <a:gd name="T73" fmla="*/ 490 h 796"/>
                <a:gd name="T74" fmla="*/ 113 w 440"/>
                <a:gd name="T75" fmla="*/ 472 h 796"/>
                <a:gd name="T76" fmla="*/ 131 w 440"/>
                <a:gd name="T77" fmla="*/ 558 h 796"/>
                <a:gd name="T78" fmla="*/ 113 w 440"/>
                <a:gd name="T79" fmla="*/ 423 h 796"/>
                <a:gd name="T80" fmla="*/ 47 w 440"/>
                <a:gd name="T81" fmla="*/ 405 h 796"/>
                <a:gd name="T82" fmla="*/ 65 w 440"/>
                <a:gd name="T83" fmla="*/ 320 h 796"/>
                <a:gd name="T84" fmla="*/ 131 w 440"/>
                <a:gd name="T85" fmla="*/ 337 h 796"/>
                <a:gd name="T86" fmla="*/ 131 w 440"/>
                <a:gd name="T87" fmla="*/ 266 h 796"/>
                <a:gd name="T88" fmla="*/ 65 w 440"/>
                <a:gd name="T89" fmla="*/ 283 h 796"/>
                <a:gd name="T90" fmla="*/ 47 w 440"/>
                <a:gd name="T91" fmla="*/ 198 h 796"/>
                <a:gd name="T92" fmla="*/ 113 w 440"/>
                <a:gd name="T93" fmla="*/ 180 h 796"/>
                <a:gd name="T94" fmla="*/ 131 w 440"/>
                <a:gd name="T95" fmla="*/ 266 h 796"/>
                <a:gd name="T96" fmla="*/ 113 w 440"/>
                <a:gd name="T97" fmla="*/ 148 h 796"/>
                <a:gd name="T98" fmla="*/ 47 w 440"/>
                <a:gd name="T99" fmla="*/ 130 h 796"/>
                <a:gd name="T100" fmla="*/ 65 w 440"/>
                <a:gd name="T101" fmla="*/ 45 h 796"/>
                <a:gd name="T102" fmla="*/ 131 w 440"/>
                <a:gd name="T103" fmla="*/ 63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0" h="796">
                  <a:moveTo>
                    <a:pt x="206" y="576"/>
                  </a:moveTo>
                  <a:cubicBezTo>
                    <a:pt x="196" y="576"/>
                    <a:pt x="196" y="576"/>
                    <a:pt x="196" y="576"/>
                  </a:cubicBezTo>
                  <a:cubicBezTo>
                    <a:pt x="186" y="576"/>
                    <a:pt x="178" y="568"/>
                    <a:pt x="178" y="558"/>
                  </a:cubicBezTo>
                  <a:cubicBezTo>
                    <a:pt x="178" y="490"/>
                    <a:pt x="178" y="490"/>
                    <a:pt x="178" y="490"/>
                  </a:cubicBezTo>
                  <a:cubicBezTo>
                    <a:pt x="178" y="480"/>
                    <a:pt x="186" y="472"/>
                    <a:pt x="196" y="472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06" y="432"/>
                    <a:pt x="206" y="432"/>
                    <a:pt x="206" y="432"/>
                  </a:cubicBezTo>
                  <a:cubicBezTo>
                    <a:pt x="206" y="429"/>
                    <a:pt x="206" y="426"/>
                    <a:pt x="207" y="423"/>
                  </a:cubicBezTo>
                  <a:cubicBezTo>
                    <a:pt x="196" y="423"/>
                    <a:pt x="196" y="423"/>
                    <a:pt x="196" y="423"/>
                  </a:cubicBezTo>
                  <a:cubicBezTo>
                    <a:pt x="186" y="423"/>
                    <a:pt x="178" y="415"/>
                    <a:pt x="178" y="405"/>
                  </a:cubicBezTo>
                  <a:cubicBezTo>
                    <a:pt x="178" y="337"/>
                    <a:pt x="178" y="337"/>
                    <a:pt x="178" y="337"/>
                  </a:cubicBezTo>
                  <a:cubicBezTo>
                    <a:pt x="178" y="328"/>
                    <a:pt x="186" y="320"/>
                    <a:pt x="196" y="320"/>
                  </a:cubicBezTo>
                  <a:cubicBezTo>
                    <a:pt x="244" y="320"/>
                    <a:pt x="244" y="320"/>
                    <a:pt x="244" y="320"/>
                  </a:cubicBezTo>
                  <a:cubicBezTo>
                    <a:pt x="254" y="320"/>
                    <a:pt x="262" y="328"/>
                    <a:pt x="262" y="337"/>
                  </a:cubicBezTo>
                  <a:cubicBezTo>
                    <a:pt x="262" y="379"/>
                    <a:pt x="262" y="379"/>
                    <a:pt x="262" y="379"/>
                  </a:cubicBezTo>
                  <a:cubicBezTo>
                    <a:pt x="312" y="379"/>
                    <a:pt x="312" y="379"/>
                    <a:pt x="312" y="379"/>
                  </a:cubicBezTo>
                  <a:cubicBezTo>
                    <a:pt x="312" y="337"/>
                    <a:pt x="312" y="337"/>
                    <a:pt x="312" y="337"/>
                  </a:cubicBezTo>
                  <a:cubicBezTo>
                    <a:pt x="312" y="328"/>
                    <a:pt x="320" y="320"/>
                    <a:pt x="330" y="320"/>
                  </a:cubicBezTo>
                  <a:cubicBezTo>
                    <a:pt x="378" y="320"/>
                    <a:pt x="378" y="320"/>
                    <a:pt x="378" y="320"/>
                  </a:cubicBezTo>
                  <a:cubicBezTo>
                    <a:pt x="387" y="320"/>
                    <a:pt x="395" y="328"/>
                    <a:pt x="395" y="337"/>
                  </a:cubicBezTo>
                  <a:cubicBezTo>
                    <a:pt x="395" y="379"/>
                    <a:pt x="395" y="379"/>
                    <a:pt x="395" y="379"/>
                  </a:cubicBezTo>
                  <a:cubicBezTo>
                    <a:pt x="440" y="379"/>
                    <a:pt x="440" y="379"/>
                    <a:pt x="440" y="379"/>
                  </a:cubicBezTo>
                  <a:cubicBezTo>
                    <a:pt x="440" y="18"/>
                    <a:pt x="440" y="18"/>
                    <a:pt x="440" y="18"/>
                  </a:cubicBezTo>
                  <a:cubicBezTo>
                    <a:pt x="440" y="8"/>
                    <a:pt x="432" y="0"/>
                    <a:pt x="42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0" y="599"/>
                    <a:pt x="0" y="614"/>
                    <a:pt x="0" y="623"/>
                  </a:cubicBezTo>
                  <a:cubicBezTo>
                    <a:pt x="0" y="631"/>
                    <a:pt x="0" y="646"/>
                    <a:pt x="0" y="656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0" y="788"/>
                    <a:pt x="8" y="796"/>
                    <a:pt x="18" y="796"/>
                  </a:cubicBezTo>
                  <a:cubicBezTo>
                    <a:pt x="206" y="796"/>
                    <a:pt x="206" y="796"/>
                    <a:pt x="206" y="796"/>
                  </a:cubicBezTo>
                  <a:lnTo>
                    <a:pt x="206" y="576"/>
                  </a:lnTo>
                  <a:close/>
                  <a:moveTo>
                    <a:pt x="312" y="63"/>
                  </a:moveTo>
                  <a:cubicBezTo>
                    <a:pt x="312" y="53"/>
                    <a:pt x="320" y="45"/>
                    <a:pt x="330" y="45"/>
                  </a:cubicBezTo>
                  <a:cubicBezTo>
                    <a:pt x="378" y="45"/>
                    <a:pt x="378" y="45"/>
                    <a:pt x="378" y="45"/>
                  </a:cubicBezTo>
                  <a:cubicBezTo>
                    <a:pt x="387" y="45"/>
                    <a:pt x="395" y="53"/>
                    <a:pt x="395" y="63"/>
                  </a:cubicBezTo>
                  <a:cubicBezTo>
                    <a:pt x="395" y="130"/>
                    <a:pt x="395" y="130"/>
                    <a:pt x="395" y="130"/>
                  </a:cubicBezTo>
                  <a:cubicBezTo>
                    <a:pt x="395" y="140"/>
                    <a:pt x="387" y="148"/>
                    <a:pt x="378" y="148"/>
                  </a:cubicBezTo>
                  <a:cubicBezTo>
                    <a:pt x="330" y="148"/>
                    <a:pt x="330" y="148"/>
                    <a:pt x="330" y="148"/>
                  </a:cubicBezTo>
                  <a:cubicBezTo>
                    <a:pt x="320" y="148"/>
                    <a:pt x="312" y="140"/>
                    <a:pt x="312" y="130"/>
                  </a:cubicBezTo>
                  <a:lnTo>
                    <a:pt x="312" y="63"/>
                  </a:lnTo>
                  <a:close/>
                  <a:moveTo>
                    <a:pt x="312" y="198"/>
                  </a:moveTo>
                  <a:cubicBezTo>
                    <a:pt x="312" y="188"/>
                    <a:pt x="320" y="180"/>
                    <a:pt x="330" y="180"/>
                  </a:cubicBezTo>
                  <a:cubicBezTo>
                    <a:pt x="378" y="180"/>
                    <a:pt x="378" y="180"/>
                    <a:pt x="378" y="180"/>
                  </a:cubicBezTo>
                  <a:cubicBezTo>
                    <a:pt x="387" y="180"/>
                    <a:pt x="395" y="188"/>
                    <a:pt x="395" y="198"/>
                  </a:cubicBezTo>
                  <a:cubicBezTo>
                    <a:pt x="395" y="266"/>
                    <a:pt x="395" y="266"/>
                    <a:pt x="395" y="266"/>
                  </a:cubicBezTo>
                  <a:cubicBezTo>
                    <a:pt x="395" y="275"/>
                    <a:pt x="387" y="283"/>
                    <a:pt x="378" y="283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20" y="283"/>
                    <a:pt x="312" y="275"/>
                    <a:pt x="312" y="266"/>
                  </a:cubicBezTo>
                  <a:lnTo>
                    <a:pt x="312" y="198"/>
                  </a:lnTo>
                  <a:close/>
                  <a:moveTo>
                    <a:pt x="178" y="63"/>
                  </a:moveTo>
                  <a:cubicBezTo>
                    <a:pt x="178" y="53"/>
                    <a:pt x="186" y="45"/>
                    <a:pt x="196" y="45"/>
                  </a:cubicBezTo>
                  <a:cubicBezTo>
                    <a:pt x="244" y="45"/>
                    <a:pt x="244" y="45"/>
                    <a:pt x="244" y="45"/>
                  </a:cubicBezTo>
                  <a:cubicBezTo>
                    <a:pt x="254" y="45"/>
                    <a:pt x="262" y="53"/>
                    <a:pt x="262" y="63"/>
                  </a:cubicBezTo>
                  <a:cubicBezTo>
                    <a:pt x="262" y="130"/>
                    <a:pt x="262" y="130"/>
                    <a:pt x="262" y="130"/>
                  </a:cubicBezTo>
                  <a:cubicBezTo>
                    <a:pt x="262" y="140"/>
                    <a:pt x="254" y="148"/>
                    <a:pt x="244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86" y="148"/>
                    <a:pt x="178" y="140"/>
                    <a:pt x="178" y="130"/>
                  </a:cubicBezTo>
                  <a:lnTo>
                    <a:pt x="178" y="63"/>
                  </a:lnTo>
                  <a:close/>
                  <a:moveTo>
                    <a:pt x="178" y="198"/>
                  </a:moveTo>
                  <a:cubicBezTo>
                    <a:pt x="178" y="188"/>
                    <a:pt x="186" y="180"/>
                    <a:pt x="196" y="180"/>
                  </a:cubicBezTo>
                  <a:cubicBezTo>
                    <a:pt x="244" y="180"/>
                    <a:pt x="244" y="180"/>
                    <a:pt x="244" y="180"/>
                  </a:cubicBezTo>
                  <a:cubicBezTo>
                    <a:pt x="254" y="180"/>
                    <a:pt x="262" y="188"/>
                    <a:pt x="262" y="198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2" y="275"/>
                    <a:pt x="254" y="283"/>
                    <a:pt x="244" y="283"/>
                  </a:cubicBezTo>
                  <a:cubicBezTo>
                    <a:pt x="196" y="283"/>
                    <a:pt x="196" y="283"/>
                    <a:pt x="196" y="283"/>
                  </a:cubicBezTo>
                  <a:cubicBezTo>
                    <a:pt x="186" y="283"/>
                    <a:pt x="178" y="275"/>
                    <a:pt x="178" y="266"/>
                  </a:cubicBezTo>
                  <a:lnTo>
                    <a:pt x="178" y="198"/>
                  </a:lnTo>
                  <a:close/>
                  <a:moveTo>
                    <a:pt x="131" y="558"/>
                  </a:moveTo>
                  <a:cubicBezTo>
                    <a:pt x="131" y="568"/>
                    <a:pt x="123" y="576"/>
                    <a:pt x="113" y="576"/>
                  </a:cubicBezTo>
                  <a:cubicBezTo>
                    <a:pt x="65" y="576"/>
                    <a:pt x="65" y="576"/>
                    <a:pt x="65" y="576"/>
                  </a:cubicBezTo>
                  <a:cubicBezTo>
                    <a:pt x="55" y="576"/>
                    <a:pt x="47" y="568"/>
                    <a:pt x="47" y="558"/>
                  </a:cubicBezTo>
                  <a:cubicBezTo>
                    <a:pt x="47" y="490"/>
                    <a:pt x="47" y="490"/>
                    <a:pt x="47" y="490"/>
                  </a:cubicBezTo>
                  <a:cubicBezTo>
                    <a:pt x="47" y="480"/>
                    <a:pt x="55" y="472"/>
                    <a:pt x="65" y="472"/>
                  </a:cubicBezTo>
                  <a:cubicBezTo>
                    <a:pt x="113" y="472"/>
                    <a:pt x="113" y="472"/>
                    <a:pt x="113" y="472"/>
                  </a:cubicBezTo>
                  <a:cubicBezTo>
                    <a:pt x="123" y="472"/>
                    <a:pt x="131" y="480"/>
                    <a:pt x="131" y="490"/>
                  </a:cubicBezTo>
                  <a:lnTo>
                    <a:pt x="131" y="558"/>
                  </a:lnTo>
                  <a:close/>
                  <a:moveTo>
                    <a:pt x="131" y="405"/>
                  </a:moveTo>
                  <a:cubicBezTo>
                    <a:pt x="131" y="415"/>
                    <a:pt x="123" y="423"/>
                    <a:pt x="113" y="423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55" y="423"/>
                    <a:pt x="47" y="415"/>
                    <a:pt x="47" y="405"/>
                  </a:cubicBezTo>
                  <a:cubicBezTo>
                    <a:pt x="47" y="337"/>
                    <a:pt x="47" y="337"/>
                    <a:pt x="47" y="337"/>
                  </a:cubicBezTo>
                  <a:cubicBezTo>
                    <a:pt x="47" y="328"/>
                    <a:pt x="55" y="320"/>
                    <a:pt x="65" y="320"/>
                  </a:cubicBezTo>
                  <a:cubicBezTo>
                    <a:pt x="113" y="320"/>
                    <a:pt x="113" y="320"/>
                    <a:pt x="113" y="320"/>
                  </a:cubicBezTo>
                  <a:cubicBezTo>
                    <a:pt x="123" y="320"/>
                    <a:pt x="131" y="328"/>
                    <a:pt x="131" y="337"/>
                  </a:cubicBezTo>
                  <a:lnTo>
                    <a:pt x="131" y="405"/>
                  </a:lnTo>
                  <a:close/>
                  <a:moveTo>
                    <a:pt x="131" y="266"/>
                  </a:moveTo>
                  <a:cubicBezTo>
                    <a:pt x="131" y="275"/>
                    <a:pt x="123" y="283"/>
                    <a:pt x="113" y="283"/>
                  </a:cubicBezTo>
                  <a:cubicBezTo>
                    <a:pt x="65" y="283"/>
                    <a:pt x="65" y="283"/>
                    <a:pt x="65" y="283"/>
                  </a:cubicBezTo>
                  <a:cubicBezTo>
                    <a:pt x="55" y="283"/>
                    <a:pt x="47" y="275"/>
                    <a:pt x="47" y="266"/>
                  </a:cubicBezTo>
                  <a:cubicBezTo>
                    <a:pt x="47" y="198"/>
                    <a:pt x="47" y="198"/>
                    <a:pt x="47" y="198"/>
                  </a:cubicBezTo>
                  <a:cubicBezTo>
                    <a:pt x="47" y="188"/>
                    <a:pt x="55" y="180"/>
                    <a:pt x="65" y="180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23" y="180"/>
                    <a:pt x="131" y="188"/>
                    <a:pt x="131" y="198"/>
                  </a:cubicBezTo>
                  <a:lnTo>
                    <a:pt x="131" y="266"/>
                  </a:lnTo>
                  <a:close/>
                  <a:moveTo>
                    <a:pt x="131" y="130"/>
                  </a:moveTo>
                  <a:cubicBezTo>
                    <a:pt x="131" y="140"/>
                    <a:pt x="123" y="148"/>
                    <a:pt x="113" y="148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55" y="148"/>
                    <a:pt x="47" y="140"/>
                    <a:pt x="47" y="13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53"/>
                    <a:pt x="55" y="45"/>
                    <a:pt x="65" y="45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23" y="45"/>
                    <a:pt x="131" y="53"/>
                    <a:pt x="131" y="63"/>
                  </a:cubicBezTo>
                  <a:lnTo>
                    <a:pt x="131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184"/>
              <a:endParaRPr lang="en-US" sz="1700">
                <a:solidFill>
                  <a:srgbClr val="000000"/>
                </a:solidFill>
              </a:endParaRPr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5646738" y="5371809"/>
              <a:ext cx="468313" cy="400050"/>
            </a:xfrm>
            <a:custGeom>
              <a:avLst/>
              <a:gdLst>
                <a:gd name="T0" fmla="*/ 18 w 447"/>
                <a:gd name="T1" fmla="*/ 0 h 382"/>
                <a:gd name="T2" fmla="*/ 0 w 447"/>
                <a:gd name="T3" fmla="*/ 18 h 382"/>
                <a:gd name="T4" fmla="*/ 0 w 447"/>
                <a:gd name="T5" fmla="*/ 364 h 382"/>
                <a:gd name="T6" fmla="*/ 18 w 447"/>
                <a:gd name="T7" fmla="*/ 382 h 382"/>
                <a:gd name="T8" fmla="*/ 429 w 447"/>
                <a:gd name="T9" fmla="*/ 382 h 382"/>
                <a:gd name="T10" fmla="*/ 447 w 447"/>
                <a:gd name="T11" fmla="*/ 364 h 382"/>
                <a:gd name="T12" fmla="*/ 447 w 447"/>
                <a:gd name="T13" fmla="*/ 18 h 382"/>
                <a:gd name="T14" fmla="*/ 429 w 447"/>
                <a:gd name="T15" fmla="*/ 0 h 382"/>
                <a:gd name="T16" fmla="*/ 18 w 447"/>
                <a:gd name="T17" fmla="*/ 0 h 382"/>
                <a:gd name="T18" fmla="*/ 133 w 447"/>
                <a:gd name="T19" fmla="*/ 301 h 382"/>
                <a:gd name="T20" fmla="*/ 115 w 447"/>
                <a:gd name="T21" fmla="*/ 319 h 382"/>
                <a:gd name="T22" fmla="*/ 66 w 447"/>
                <a:gd name="T23" fmla="*/ 319 h 382"/>
                <a:gd name="T24" fmla="*/ 48 w 447"/>
                <a:gd name="T25" fmla="*/ 301 h 382"/>
                <a:gd name="T26" fmla="*/ 48 w 447"/>
                <a:gd name="T27" fmla="*/ 232 h 382"/>
                <a:gd name="T28" fmla="*/ 66 w 447"/>
                <a:gd name="T29" fmla="*/ 214 h 382"/>
                <a:gd name="T30" fmla="*/ 115 w 447"/>
                <a:gd name="T31" fmla="*/ 214 h 382"/>
                <a:gd name="T32" fmla="*/ 133 w 447"/>
                <a:gd name="T33" fmla="*/ 232 h 382"/>
                <a:gd name="T34" fmla="*/ 133 w 447"/>
                <a:gd name="T35" fmla="*/ 301 h 382"/>
                <a:gd name="T36" fmla="*/ 133 w 447"/>
                <a:gd name="T37" fmla="*/ 146 h 382"/>
                <a:gd name="T38" fmla="*/ 115 w 447"/>
                <a:gd name="T39" fmla="*/ 164 h 382"/>
                <a:gd name="T40" fmla="*/ 66 w 447"/>
                <a:gd name="T41" fmla="*/ 164 h 382"/>
                <a:gd name="T42" fmla="*/ 48 w 447"/>
                <a:gd name="T43" fmla="*/ 146 h 382"/>
                <a:gd name="T44" fmla="*/ 48 w 447"/>
                <a:gd name="T45" fmla="*/ 77 h 382"/>
                <a:gd name="T46" fmla="*/ 66 w 447"/>
                <a:gd name="T47" fmla="*/ 59 h 382"/>
                <a:gd name="T48" fmla="*/ 115 w 447"/>
                <a:gd name="T49" fmla="*/ 59 h 382"/>
                <a:gd name="T50" fmla="*/ 133 w 447"/>
                <a:gd name="T51" fmla="*/ 77 h 382"/>
                <a:gd name="T52" fmla="*/ 133 w 447"/>
                <a:gd name="T53" fmla="*/ 146 h 382"/>
                <a:gd name="T54" fmla="*/ 266 w 447"/>
                <a:gd name="T55" fmla="*/ 301 h 382"/>
                <a:gd name="T56" fmla="*/ 248 w 447"/>
                <a:gd name="T57" fmla="*/ 319 h 382"/>
                <a:gd name="T58" fmla="*/ 199 w 447"/>
                <a:gd name="T59" fmla="*/ 319 h 382"/>
                <a:gd name="T60" fmla="*/ 181 w 447"/>
                <a:gd name="T61" fmla="*/ 301 h 382"/>
                <a:gd name="T62" fmla="*/ 181 w 447"/>
                <a:gd name="T63" fmla="*/ 232 h 382"/>
                <a:gd name="T64" fmla="*/ 199 w 447"/>
                <a:gd name="T65" fmla="*/ 214 h 382"/>
                <a:gd name="T66" fmla="*/ 248 w 447"/>
                <a:gd name="T67" fmla="*/ 214 h 382"/>
                <a:gd name="T68" fmla="*/ 266 w 447"/>
                <a:gd name="T69" fmla="*/ 232 h 382"/>
                <a:gd name="T70" fmla="*/ 266 w 447"/>
                <a:gd name="T71" fmla="*/ 301 h 382"/>
                <a:gd name="T72" fmla="*/ 266 w 447"/>
                <a:gd name="T73" fmla="*/ 146 h 382"/>
                <a:gd name="T74" fmla="*/ 248 w 447"/>
                <a:gd name="T75" fmla="*/ 164 h 382"/>
                <a:gd name="T76" fmla="*/ 199 w 447"/>
                <a:gd name="T77" fmla="*/ 164 h 382"/>
                <a:gd name="T78" fmla="*/ 181 w 447"/>
                <a:gd name="T79" fmla="*/ 146 h 382"/>
                <a:gd name="T80" fmla="*/ 181 w 447"/>
                <a:gd name="T81" fmla="*/ 77 h 382"/>
                <a:gd name="T82" fmla="*/ 199 w 447"/>
                <a:gd name="T83" fmla="*/ 59 h 382"/>
                <a:gd name="T84" fmla="*/ 248 w 447"/>
                <a:gd name="T85" fmla="*/ 59 h 382"/>
                <a:gd name="T86" fmla="*/ 266 w 447"/>
                <a:gd name="T87" fmla="*/ 77 h 382"/>
                <a:gd name="T88" fmla="*/ 266 w 447"/>
                <a:gd name="T89" fmla="*/ 146 h 382"/>
                <a:gd name="T90" fmla="*/ 401 w 447"/>
                <a:gd name="T91" fmla="*/ 301 h 382"/>
                <a:gd name="T92" fmla="*/ 383 w 447"/>
                <a:gd name="T93" fmla="*/ 319 h 382"/>
                <a:gd name="T94" fmla="*/ 334 w 447"/>
                <a:gd name="T95" fmla="*/ 319 h 382"/>
                <a:gd name="T96" fmla="*/ 316 w 447"/>
                <a:gd name="T97" fmla="*/ 301 h 382"/>
                <a:gd name="T98" fmla="*/ 316 w 447"/>
                <a:gd name="T99" fmla="*/ 232 h 382"/>
                <a:gd name="T100" fmla="*/ 334 w 447"/>
                <a:gd name="T101" fmla="*/ 214 h 382"/>
                <a:gd name="T102" fmla="*/ 383 w 447"/>
                <a:gd name="T103" fmla="*/ 214 h 382"/>
                <a:gd name="T104" fmla="*/ 401 w 447"/>
                <a:gd name="T105" fmla="*/ 232 h 382"/>
                <a:gd name="T106" fmla="*/ 401 w 447"/>
                <a:gd name="T107" fmla="*/ 301 h 382"/>
                <a:gd name="T108" fmla="*/ 401 w 447"/>
                <a:gd name="T109" fmla="*/ 146 h 382"/>
                <a:gd name="T110" fmla="*/ 383 w 447"/>
                <a:gd name="T111" fmla="*/ 164 h 382"/>
                <a:gd name="T112" fmla="*/ 334 w 447"/>
                <a:gd name="T113" fmla="*/ 164 h 382"/>
                <a:gd name="T114" fmla="*/ 316 w 447"/>
                <a:gd name="T115" fmla="*/ 146 h 382"/>
                <a:gd name="T116" fmla="*/ 316 w 447"/>
                <a:gd name="T117" fmla="*/ 77 h 382"/>
                <a:gd name="T118" fmla="*/ 334 w 447"/>
                <a:gd name="T119" fmla="*/ 59 h 382"/>
                <a:gd name="T120" fmla="*/ 383 w 447"/>
                <a:gd name="T121" fmla="*/ 59 h 382"/>
                <a:gd name="T122" fmla="*/ 401 w 447"/>
                <a:gd name="T123" fmla="*/ 77 h 382"/>
                <a:gd name="T124" fmla="*/ 401 w 447"/>
                <a:gd name="T125" fmla="*/ 1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7" h="382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74"/>
                    <a:pt x="8" y="382"/>
                    <a:pt x="18" y="382"/>
                  </a:cubicBezTo>
                  <a:cubicBezTo>
                    <a:pt x="429" y="382"/>
                    <a:pt x="429" y="382"/>
                    <a:pt x="429" y="382"/>
                  </a:cubicBezTo>
                  <a:cubicBezTo>
                    <a:pt x="439" y="382"/>
                    <a:pt x="447" y="374"/>
                    <a:pt x="447" y="364"/>
                  </a:cubicBezTo>
                  <a:cubicBezTo>
                    <a:pt x="447" y="18"/>
                    <a:pt x="447" y="18"/>
                    <a:pt x="447" y="18"/>
                  </a:cubicBezTo>
                  <a:cubicBezTo>
                    <a:pt x="447" y="8"/>
                    <a:pt x="439" y="0"/>
                    <a:pt x="429" y="0"/>
                  </a:cubicBezTo>
                  <a:lnTo>
                    <a:pt x="18" y="0"/>
                  </a:lnTo>
                  <a:close/>
                  <a:moveTo>
                    <a:pt x="133" y="301"/>
                  </a:moveTo>
                  <a:cubicBezTo>
                    <a:pt x="133" y="311"/>
                    <a:pt x="125" y="319"/>
                    <a:pt x="115" y="319"/>
                  </a:cubicBezTo>
                  <a:cubicBezTo>
                    <a:pt x="66" y="319"/>
                    <a:pt x="66" y="319"/>
                    <a:pt x="66" y="319"/>
                  </a:cubicBezTo>
                  <a:cubicBezTo>
                    <a:pt x="56" y="319"/>
                    <a:pt x="48" y="311"/>
                    <a:pt x="48" y="301"/>
                  </a:cubicBezTo>
                  <a:cubicBezTo>
                    <a:pt x="48" y="232"/>
                    <a:pt x="48" y="232"/>
                    <a:pt x="48" y="232"/>
                  </a:cubicBezTo>
                  <a:cubicBezTo>
                    <a:pt x="48" y="222"/>
                    <a:pt x="56" y="214"/>
                    <a:pt x="66" y="214"/>
                  </a:cubicBezTo>
                  <a:cubicBezTo>
                    <a:pt x="115" y="214"/>
                    <a:pt x="115" y="214"/>
                    <a:pt x="115" y="214"/>
                  </a:cubicBezTo>
                  <a:cubicBezTo>
                    <a:pt x="125" y="214"/>
                    <a:pt x="133" y="222"/>
                    <a:pt x="133" y="232"/>
                  </a:cubicBezTo>
                  <a:lnTo>
                    <a:pt x="133" y="301"/>
                  </a:lnTo>
                  <a:close/>
                  <a:moveTo>
                    <a:pt x="133" y="146"/>
                  </a:moveTo>
                  <a:cubicBezTo>
                    <a:pt x="133" y="156"/>
                    <a:pt x="125" y="164"/>
                    <a:pt x="115" y="164"/>
                  </a:cubicBezTo>
                  <a:cubicBezTo>
                    <a:pt x="66" y="164"/>
                    <a:pt x="66" y="164"/>
                    <a:pt x="66" y="164"/>
                  </a:cubicBezTo>
                  <a:cubicBezTo>
                    <a:pt x="56" y="164"/>
                    <a:pt x="48" y="156"/>
                    <a:pt x="48" y="14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67"/>
                    <a:pt x="56" y="59"/>
                    <a:pt x="66" y="59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25" y="59"/>
                    <a:pt x="133" y="67"/>
                    <a:pt x="133" y="77"/>
                  </a:cubicBezTo>
                  <a:lnTo>
                    <a:pt x="133" y="146"/>
                  </a:lnTo>
                  <a:close/>
                  <a:moveTo>
                    <a:pt x="266" y="301"/>
                  </a:moveTo>
                  <a:cubicBezTo>
                    <a:pt x="266" y="311"/>
                    <a:pt x="258" y="319"/>
                    <a:pt x="248" y="319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189" y="319"/>
                    <a:pt x="181" y="311"/>
                    <a:pt x="181" y="301"/>
                  </a:cubicBezTo>
                  <a:cubicBezTo>
                    <a:pt x="181" y="232"/>
                    <a:pt x="181" y="232"/>
                    <a:pt x="181" y="232"/>
                  </a:cubicBezTo>
                  <a:cubicBezTo>
                    <a:pt x="181" y="222"/>
                    <a:pt x="189" y="214"/>
                    <a:pt x="199" y="214"/>
                  </a:cubicBezTo>
                  <a:cubicBezTo>
                    <a:pt x="248" y="214"/>
                    <a:pt x="248" y="214"/>
                    <a:pt x="248" y="214"/>
                  </a:cubicBezTo>
                  <a:cubicBezTo>
                    <a:pt x="258" y="214"/>
                    <a:pt x="266" y="222"/>
                    <a:pt x="266" y="232"/>
                  </a:cubicBezTo>
                  <a:lnTo>
                    <a:pt x="266" y="301"/>
                  </a:lnTo>
                  <a:close/>
                  <a:moveTo>
                    <a:pt x="266" y="146"/>
                  </a:moveTo>
                  <a:cubicBezTo>
                    <a:pt x="266" y="156"/>
                    <a:pt x="258" y="164"/>
                    <a:pt x="248" y="164"/>
                  </a:cubicBezTo>
                  <a:cubicBezTo>
                    <a:pt x="199" y="164"/>
                    <a:pt x="199" y="164"/>
                    <a:pt x="199" y="164"/>
                  </a:cubicBezTo>
                  <a:cubicBezTo>
                    <a:pt x="189" y="164"/>
                    <a:pt x="181" y="156"/>
                    <a:pt x="181" y="146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81" y="67"/>
                    <a:pt x="189" y="59"/>
                    <a:pt x="199" y="59"/>
                  </a:cubicBezTo>
                  <a:cubicBezTo>
                    <a:pt x="248" y="59"/>
                    <a:pt x="248" y="59"/>
                    <a:pt x="248" y="59"/>
                  </a:cubicBezTo>
                  <a:cubicBezTo>
                    <a:pt x="258" y="59"/>
                    <a:pt x="266" y="67"/>
                    <a:pt x="266" y="77"/>
                  </a:cubicBezTo>
                  <a:lnTo>
                    <a:pt x="266" y="146"/>
                  </a:lnTo>
                  <a:close/>
                  <a:moveTo>
                    <a:pt x="401" y="301"/>
                  </a:moveTo>
                  <a:cubicBezTo>
                    <a:pt x="401" y="311"/>
                    <a:pt x="393" y="319"/>
                    <a:pt x="383" y="319"/>
                  </a:cubicBezTo>
                  <a:cubicBezTo>
                    <a:pt x="334" y="319"/>
                    <a:pt x="334" y="319"/>
                    <a:pt x="334" y="319"/>
                  </a:cubicBezTo>
                  <a:cubicBezTo>
                    <a:pt x="324" y="319"/>
                    <a:pt x="316" y="311"/>
                    <a:pt x="316" y="301"/>
                  </a:cubicBezTo>
                  <a:cubicBezTo>
                    <a:pt x="316" y="232"/>
                    <a:pt x="316" y="232"/>
                    <a:pt x="316" y="232"/>
                  </a:cubicBezTo>
                  <a:cubicBezTo>
                    <a:pt x="316" y="222"/>
                    <a:pt x="324" y="214"/>
                    <a:pt x="334" y="214"/>
                  </a:cubicBezTo>
                  <a:cubicBezTo>
                    <a:pt x="383" y="214"/>
                    <a:pt x="383" y="214"/>
                    <a:pt x="383" y="214"/>
                  </a:cubicBezTo>
                  <a:cubicBezTo>
                    <a:pt x="393" y="214"/>
                    <a:pt x="401" y="222"/>
                    <a:pt x="401" y="232"/>
                  </a:cubicBezTo>
                  <a:lnTo>
                    <a:pt x="401" y="301"/>
                  </a:lnTo>
                  <a:close/>
                  <a:moveTo>
                    <a:pt x="401" y="146"/>
                  </a:moveTo>
                  <a:cubicBezTo>
                    <a:pt x="401" y="156"/>
                    <a:pt x="393" y="164"/>
                    <a:pt x="383" y="164"/>
                  </a:cubicBezTo>
                  <a:cubicBezTo>
                    <a:pt x="334" y="164"/>
                    <a:pt x="334" y="164"/>
                    <a:pt x="334" y="164"/>
                  </a:cubicBezTo>
                  <a:cubicBezTo>
                    <a:pt x="324" y="164"/>
                    <a:pt x="316" y="156"/>
                    <a:pt x="316" y="146"/>
                  </a:cubicBezTo>
                  <a:cubicBezTo>
                    <a:pt x="316" y="77"/>
                    <a:pt x="316" y="77"/>
                    <a:pt x="316" y="77"/>
                  </a:cubicBezTo>
                  <a:cubicBezTo>
                    <a:pt x="316" y="67"/>
                    <a:pt x="324" y="59"/>
                    <a:pt x="334" y="59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93" y="59"/>
                    <a:pt x="401" y="67"/>
                    <a:pt x="401" y="77"/>
                  </a:cubicBezTo>
                  <a:lnTo>
                    <a:pt x="401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184"/>
              <a:endParaRPr lang="en-US" sz="1700">
                <a:solidFill>
                  <a:srgbClr val="000000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068798" y="784336"/>
            <a:ext cx="3627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>
                <a:solidFill>
                  <a:srgbClr val="3563A8"/>
                </a:solidFill>
              </a:rPr>
              <a:t>MobilityFirst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68203" y="1390391"/>
            <a:ext cx="4229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MoblityFIrst</a:t>
            </a: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: A Robust and Trustworthy Mobility-Centric Architecture for the Future Internet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60125" y="2368557"/>
            <a:ext cx="3090300" cy="728849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Dominance over using IP to identify and locate devices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60125" y="3949709"/>
            <a:ext cx="30903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Name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Resolution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6533975" y="5432652"/>
            <a:ext cx="30903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Extension of CNF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Robust &amp; effective routing mechanism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18031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APPLICATION PART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610901" y="1476831"/>
            <a:ext cx="7147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Few more features are added to the application!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50402" y="2121827"/>
            <a:ext cx="9613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User ID: </a:t>
            </a:r>
            <a:r>
              <a:rPr lang="en-US" altLang="zh-CN" sz="2400" dirty="0" smtClean="0"/>
              <a:t>Clients could now enter their own id when run the application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823" y="2799286"/>
            <a:ext cx="8594933" cy="296377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827208" y="3311457"/>
            <a:ext cx="10259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Duplicate User Detection: </a:t>
            </a:r>
            <a:r>
              <a:rPr lang="en-US" altLang="zh-CN" sz="2400" dirty="0" smtClean="0"/>
              <a:t>Server would deny the client if its user ID is already log in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86" y="4107970"/>
            <a:ext cx="4324350" cy="1809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68" y="4158625"/>
            <a:ext cx="5362575" cy="16383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313985" y="5960788"/>
            <a:ext cx="1405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client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488812" y="5917720"/>
            <a:ext cx="1405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server</a:t>
            </a:r>
          </a:p>
        </p:txBody>
      </p:sp>
    </p:spTree>
    <p:extLst>
      <p:ext uri="{BB962C8B-B14F-4D97-AF65-F5344CB8AC3E}">
        <p14:creationId xmlns:p14="http://schemas.microsoft.com/office/powerpoint/2010/main" val="2091552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NEW FEATURES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42685" y="1298297"/>
            <a:ext cx="10844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Close elegantly: </a:t>
            </a:r>
            <a:r>
              <a:rPr lang="en-US" altLang="zh-CN" sz="2400" dirty="0" smtClean="0"/>
              <a:t>Both client and server would release the resources when disconnect.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90" y="2181592"/>
            <a:ext cx="4667250" cy="1419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178" y="2250126"/>
            <a:ext cx="4152900" cy="101917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463758" y="3600817"/>
            <a:ext cx="1405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client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591288" y="3269301"/>
            <a:ext cx="1405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server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42685" y="3949572"/>
            <a:ext cx="9151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Orbit Mode: </a:t>
            </a:r>
            <a:r>
              <a:rPr lang="en-US" altLang="zh-CN" sz="2400" dirty="0" smtClean="0"/>
              <a:t>Do the imitation of camera catching on orbit nodes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367" y="4411237"/>
            <a:ext cx="3810000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501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NEW FEATURES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74216" y="1297632"/>
            <a:ext cx="10844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Multi-clients: </a:t>
            </a:r>
            <a:r>
              <a:rPr lang="en-US" altLang="zh-CN" sz="2400" dirty="0" smtClean="0"/>
              <a:t>Achieved by </a:t>
            </a:r>
            <a:r>
              <a:rPr lang="en-US" altLang="zh-CN" sz="2400" dirty="0" smtClean="0"/>
              <a:t>allocating </a:t>
            </a:r>
            <a:r>
              <a:rPr lang="en-US" altLang="zh-CN" sz="2400" dirty="0" smtClean="0"/>
              <a:t>every client a unique semaphore and an image queue.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817" y="2123280"/>
            <a:ext cx="7695766" cy="433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5407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EMBEDDED WITH MF API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880939" y="1580501"/>
            <a:ext cx="4315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Environment Mission Done:</a:t>
            </a:r>
            <a:endParaRPr lang="en-US" altLang="zh-CN" sz="2400" dirty="0" smtClean="0"/>
          </a:p>
        </p:txBody>
      </p:sp>
      <p:sp>
        <p:nvSpPr>
          <p:cNvPr id="15" name="文本框 14"/>
          <p:cNvSpPr txBox="1"/>
          <p:nvPr/>
        </p:nvSpPr>
        <p:spPr>
          <a:xfrm>
            <a:off x="1068246" y="2207704"/>
            <a:ext cx="103549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Finished</a:t>
            </a:r>
            <a:r>
              <a:rPr lang="en-US" altLang="zh-CN" sz="2400" dirty="0" smtClean="0">
                <a:solidFill>
                  <a:schemeClr val="tx2"/>
                </a:solidFill>
              </a:rPr>
              <a:t> </a:t>
            </a:r>
            <a:r>
              <a:rPr lang="en-US" altLang="zh-CN" sz="2400" dirty="0"/>
              <a:t>s</a:t>
            </a:r>
            <a:r>
              <a:rPr lang="en-US" altLang="zh-CN" sz="2400" dirty="0" smtClean="0"/>
              <a:t>et up a new image for orbit nodes aim for CPS application: </a:t>
            </a:r>
          </a:p>
          <a:p>
            <a:endParaRPr lang="en-US" altLang="zh-CN" sz="2400" dirty="0" smtClean="0"/>
          </a:p>
          <a:p>
            <a:pPr marL="457200" indent="-457200">
              <a:buAutoNum type="arabicPeriod"/>
            </a:pPr>
            <a:r>
              <a:rPr lang="en-US" altLang="zh-CN" sz="2400" dirty="0" smtClean="0"/>
              <a:t>Installed the </a:t>
            </a:r>
            <a:r>
              <a:rPr lang="en-US" altLang="zh-CN" sz="2400" dirty="0" err="1" smtClean="0"/>
              <a:t>OpenCV</a:t>
            </a:r>
            <a:r>
              <a:rPr lang="en-US" altLang="zh-CN" sz="2400" dirty="0" smtClean="0"/>
              <a:t> Library.</a:t>
            </a:r>
          </a:p>
          <a:p>
            <a:pPr marL="457200" indent="-457200">
              <a:buAutoNum type="arabicPeriod"/>
            </a:pPr>
            <a:r>
              <a:rPr lang="en-US" altLang="zh-CN" sz="2400" dirty="0"/>
              <a:t>C</a:t>
            </a:r>
            <a:r>
              <a:rPr lang="en-US" altLang="zh-CN" sz="2400" dirty="0" smtClean="0"/>
              <a:t>hanged the g++ version to a higher one.</a:t>
            </a:r>
          </a:p>
          <a:p>
            <a:pPr marL="457200" indent="-457200">
              <a:buAutoNum type="arabicPeriod"/>
            </a:pPr>
            <a:r>
              <a:rPr lang="en-US" altLang="zh-CN" sz="2400" dirty="0"/>
              <a:t>F</a:t>
            </a:r>
            <a:r>
              <a:rPr lang="en-US" altLang="zh-CN" sz="2400" dirty="0" smtClean="0"/>
              <a:t>igured out a way to compile the application and link both the </a:t>
            </a:r>
            <a:r>
              <a:rPr lang="en-US" altLang="zh-CN" sz="2400" dirty="0" err="1" smtClean="0"/>
              <a:t>OpenCV</a:t>
            </a:r>
            <a:r>
              <a:rPr lang="en-US" altLang="zh-CN" sz="2400" dirty="0" smtClean="0"/>
              <a:t> &amp; MFAPI Libraries with “</a:t>
            </a:r>
            <a:r>
              <a:rPr lang="en-US" altLang="zh-CN" sz="2400" dirty="0" err="1" smtClean="0"/>
              <a:t>pkg-config</a:t>
            </a:r>
            <a:r>
              <a:rPr lang="en-US" altLang="zh-CN" sz="2400" dirty="0" smtClean="0"/>
              <a:t>” tool.</a:t>
            </a:r>
          </a:p>
          <a:p>
            <a:pPr marL="457200" indent="-457200">
              <a:buAutoNum type="arabicPeriod"/>
            </a:pPr>
            <a:r>
              <a:rPr lang="en-US" altLang="zh-CN" sz="2400" dirty="0" smtClean="0"/>
              <a:t>Saved the configured image as “mf-cps-1to1.ndz” in repository machine</a:t>
            </a:r>
          </a:p>
        </p:txBody>
      </p:sp>
    </p:spTree>
    <p:extLst>
      <p:ext uri="{BB962C8B-B14F-4D97-AF65-F5344CB8AC3E}">
        <p14:creationId xmlns:p14="http://schemas.microsoft.com/office/powerpoint/2010/main" val="1844859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"/>
      </a:majorFont>
      <a:minorFont>
        <a:latin typeface="Arial Unicode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428</Words>
  <Application>Microsoft Office PowerPoint</Application>
  <PresentationFormat>宽屏</PresentationFormat>
  <Paragraphs>106</Paragraphs>
  <Slides>12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 Unicode MS</vt:lpstr>
      <vt:lpstr>华文细黑</vt:lpstr>
      <vt:lpstr>宋体</vt:lpstr>
      <vt:lpstr>汉仪细等线简</vt:lpstr>
      <vt:lpstr>Arial</vt:lpstr>
      <vt:lpstr>Calibri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Zihong Zheng</cp:lastModifiedBy>
  <cp:revision>170</cp:revision>
  <dcterms:created xsi:type="dcterms:W3CDTF">2014-10-17T09:09:05Z</dcterms:created>
  <dcterms:modified xsi:type="dcterms:W3CDTF">2015-07-02T16:02:20Z</dcterms:modified>
</cp:coreProperties>
</file>