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2" r:id="rId2"/>
    <p:sldId id="293" r:id="rId3"/>
    <p:sldId id="294" r:id="rId4"/>
    <p:sldId id="302" r:id="rId5"/>
    <p:sldId id="298" r:id="rId6"/>
    <p:sldId id="308" r:id="rId7"/>
    <p:sldId id="303" r:id="rId8"/>
    <p:sldId id="304" r:id="rId9"/>
    <p:sldId id="305" r:id="rId10"/>
    <p:sldId id="306" r:id="rId11"/>
    <p:sldId id="307" r:id="rId12"/>
    <p:sldId id="301" r:id="rId13"/>
    <p:sldId id="29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63A8"/>
    <a:srgbClr val="FE4D66"/>
    <a:srgbClr val="3C6EAA"/>
    <a:srgbClr val="FE829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8" d="100"/>
          <a:sy n="98" d="100"/>
        </p:scale>
        <p:origin x="22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0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679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561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99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835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143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275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819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885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930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637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701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76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08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19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1022-6ACA-4F55-B3A0-0BD25C3254E5}" type="datetime1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82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30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79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6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80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364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48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10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9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gsummit.org/docs/slides/Mung-Chiang-5GSummit-Princeton-05262015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510178" y="-944729"/>
            <a:ext cx="3559556" cy="3542489"/>
            <a:chOff x="5588764" y="391169"/>
            <a:chExt cx="2614564" cy="2602028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755653" y="2926637"/>
            <a:ext cx="66148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dirty="0"/>
              <a:t>Real-Time Cyber Physical Systems Application on </a:t>
            </a:r>
            <a:r>
              <a:rPr lang="en-US" altLang="zh-CN" sz="3200" dirty="0" err="1"/>
              <a:t>MobilityFirst</a:t>
            </a:r>
            <a:endParaRPr lang="zh-CN" altLang="en-US" sz="32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111133" y="4522610"/>
            <a:ext cx="6466114" cy="0"/>
          </a:xfrm>
          <a:prstGeom prst="line">
            <a:avLst/>
          </a:prstGeom>
          <a:ln w="6350">
            <a:solidFill>
              <a:srgbClr val="3563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 rot="619297">
            <a:off x="-2791803" y="-2588620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51" name="组合 50"/>
          <p:cNvGrpSpPr/>
          <p:nvPr/>
        </p:nvGrpSpPr>
        <p:grpSpPr>
          <a:xfrm rot="619297">
            <a:off x="8617458" y="3407412"/>
            <a:ext cx="6484691" cy="6452906"/>
            <a:chOff x="6940262" y="3251983"/>
            <a:chExt cx="971550" cy="966788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1970" y="5254440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755653" y="4496298"/>
            <a:ext cx="5817870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Winlab</a:t>
            </a:r>
            <a:r>
              <a:rPr lang="en-US" altLang="zh-CN" sz="1600" dirty="0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 Summer Internship 2015</a:t>
            </a:r>
            <a:endParaRPr lang="zh-CN" altLang="en-US" sz="16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98045" y="4918936"/>
            <a:ext cx="5817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</a:rPr>
              <a:t>Karthikeyan</a:t>
            </a:r>
            <a:r>
              <a:rPr lang="en-US" altLang="zh-CN" sz="1600" dirty="0" smtClean="0">
                <a:solidFill>
                  <a:srgbClr val="3563A8"/>
                </a:solidFill>
              </a:rPr>
              <a:t> </a:t>
            </a:r>
            <a:r>
              <a:rPr lang="en-US" altLang="zh-CN" sz="1600" dirty="0" err="1">
                <a:solidFill>
                  <a:srgbClr val="3563A8"/>
                </a:solidFill>
              </a:rPr>
              <a:t>Ganesan</a:t>
            </a:r>
            <a:r>
              <a:rPr lang="en-US" altLang="zh-CN" sz="1600" dirty="0" smtClean="0">
                <a:solidFill>
                  <a:srgbClr val="3563A8"/>
                </a:solidFill>
              </a:rPr>
              <a:t>, </a:t>
            </a:r>
            <a:r>
              <a:rPr lang="en-US" altLang="zh-CN" sz="1600" dirty="0" err="1" smtClean="0">
                <a:solidFill>
                  <a:srgbClr val="3563A8"/>
                </a:solidFill>
              </a:rPr>
              <a:t>Wuyang</a:t>
            </a:r>
            <a:r>
              <a:rPr lang="en-US" altLang="zh-CN" sz="1600" dirty="0" smtClean="0">
                <a:solidFill>
                  <a:srgbClr val="3563A8"/>
                </a:solidFill>
              </a:rPr>
              <a:t> Zhang, Zihong </a:t>
            </a:r>
            <a:r>
              <a:rPr lang="en-US" altLang="zh-CN" sz="1600" dirty="0" smtClean="0">
                <a:solidFill>
                  <a:srgbClr val="3563A8"/>
                </a:solidFill>
              </a:rPr>
              <a:t>Zheng</a:t>
            </a:r>
          </a:p>
          <a:p>
            <a:pPr algn="r">
              <a:lnSpc>
                <a:spcPct val="150000"/>
              </a:lnSpc>
            </a:pPr>
            <a:r>
              <a:rPr lang="en-US" altLang="zh-CN" sz="1600" dirty="0">
                <a:solidFill>
                  <a:srgbClr val="3563A8"/>
                </a:solidFill>
              </a:rPr>
              <a:t>Shantanu Ghosh, Avraham </a:t>
            </a:r>
            <a:r>
              <a:rPr lang="en-US" altLang="zh-CN" sz="1600" dirty="0" smtClean="0">
                <a:solidFill>
                  <a:srgbClr val="3563A8"/>
                </a:solidFill>
              </a:rPr>
              <a:t>Cooper</a:t>
            </a:r>
            <a:endParaRPr lang="zh-CN" altLang="en-US" sz="1600" dirty="0">
              <a:solidFill>
                <a:srgbClr val="3563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36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1" name="Shape 35"/>
          <p:cNvSpPr/>
          <p:nvPr/>
        </p:nvSpPr>
        <p:spPr>
          <a:xfrm>
            <a:off x="3478967" y="593107"/>
            <a:ext cx="4531114" cy="467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48767" tIns="48767" rIns="48767" bIns="48767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3563A8"/>
                </a:solidFill>
              </a:rPr>
              <a:t>Why Fog</a:t>
            </a:r>
            <a:endParaRPr sz="2400" dirty="0">
              <a:solidFill>
                <a:srgbClr val="3563A8"/>
              </a:solidFill>
            </a:endParaRPr>
          </a:p>
        </p:txBody>
      </p:sp>
      <p:sp>
        <p:nvSpPr>
          <p:cNvPr id="32" name="Shape 36"/>
          <p:cNvSpPr/>
          <p:nvPr/>
        </p:nvSpPr>
        <p:spPr>
          <a:xfrm>
            <a:off x="4347615" y="1237048"/>
            <a:ext cx="2513990" cy="45719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48767" tIns="48767" rIns="48767" bIns="48767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 defTabSz="914400">
              <a:defRPr sz="2400"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pPr>
            <a:endParaRPr/>
          </a:p>
        </p:txBody>
      </p:sp>
      <p:sp>
        <p:nvSpPr>
          <p:cNvPr id="14" name="Shape 61"/>
          <p:cNvSpPr/>
          <p:nvPr/>
        </p:nvSpPr>
        <p:spPr>
          <a:xfrm>
            <a:off x="3029938" y="1923618"/>
            <a:ext cx="6328868" cy="2805812"/>
          </a:xfrm>
          <a:prstGeom prst="rect">
            <a:avLst/>
          </a:prstGeom>
          <a:ln w="3175">
            <a:solidFill>
              <a:srgbClr val="3563A8"/>
            </a:solidFill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48767" tIns="48767" rIns="48767" bIns="48767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 algn="l" defTabSz="914400">
              <a:lnSpc>
                <a:spcPct val="150000"/>
              </a:lnSpc>
              <a:defRPr sz="1800"/>
            </a:pPr>
            <a:r>
              <a:rPr sz="1600">
                <a:latin typeface="Arial Unicode MS"/>
                <a:ea typeface="Arial Unicode MS"/>
                <a:cs typeface="Arial Unicode MS"/>
                <a:sym typeface="Arial Unicode MS"/>
              </a:rPr>
              <a:t>Proposed in: Fog Computing and Its Role in the Internet of Things</a:t>
            </a:r>
          </a:p>
          <a:p>
            <a:pPr marL="423333" lvl="0" indent="-423333" algn="l" defTabSz="914400">
              <a:lnSpc>
                <a:spcPct val="150000"/>
              </a:lnSpc>
              <a:buSzPct val="100000"/>
              <a:buAutoNum type="arabicPeriod"/>
              <a:defRPr sz="1800"/>
            </a:pPr>
            <a:r>
              <a:rPr sz="2400">
                <a:solidFill>
                  <a:srgbClr val="C82506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Real-Time processing:</a:t>
            </a:r>
            <a:r>
              <a:rPr sz="2400">
                <a:latin typeface="Arial Unicode MS"/>
                <a:ea typeface="Arial Unicode MS"/>
                <a:cs typeface="Arial Unicode MS"/>
                <a:sym typeface="Arial Unicode MS"/>
              </a:rPr>
              <a:t> right here and now</a:t>
            </a:r>
          </a:p>
          <a:p>
            <a:pPr marL="423333" lvl="0" indent="-423333" algn="l" defTabSz="914400">
              <a:lnSpc>
                <a:spcPct val="150000"/>
              </a:lnSpc>
              <a:buSzPct val="100000"/>
              <a:buAutoNum type="arabicPeriod"/>
              <a:defRPr sz="1800"/>
            </a:pPr>
            <a:r>
              <a:rPr sz="2400">
                <a:solidFill>
                  <a:srgbClr val="C82506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Rapid innovation</a:t>
            </a:r>
            <a:r>
              <a:rPr sz="2400">
                <a:latin typeface="Arial Unicode MS"/>
                <a:ea typeface="Arial Unicode MS"/>
                <a:cs typeface="Arial Unicode MS"/>
                <a:sym typeface="Arial Unicode MS"/>
              </a:rPr>
              <a:t> and affordable scaling</a:t>
            </a:r>
          </a:p>
          <a:p>
            <a:pPr marL="423333" lvl="0" indent="-423333" algn="l" defTabSz="914400">
              <a:lnSpc>
                <a:spcPct val="150000"/>
              </a:lnSpc>
              <a:buSzPct val="100000"/>
              <a:buAutoNum type="arabicPeriod"/>
              <a:defRPr sz="1800"/>
            </a:pPr>
            <a:r>
              <a:rPr sz="2400">
                <a:solidFill>
                  <a:srgbClr val="C82506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Client-centric</a:t>
            </a:r>
            <a:r>
              <a:rPr sz="2400">
                <a:latin typeface="Arial Unicode MS"/>
                <a:ea typeface="Arial Unicode MS"/>
                <a:cs typeface="Arial Unicode MS"/>
                <a:sym typeface="Arial Unicode MS"/>
              </a:rPr>
              <a:t> objectives</a:t>
            </a:r>
          </a:p>
          <a:p>
            <a:pPr marL="423333" lvl="0" indent="-423333" algn="l" defTabSz="914400">
              <a:lnSpc>
                <a:spcPct val="150000"/>
              </a:lnSpc>
              <a:buSzPct val="100000"/>
              <a:buAutoNum type="arabicPeriod"/>
              <a:defRPr sz="1800"/>
            </a:pPr>
            <a:r>
              <a:rPr sz="2400">
                <a:solidFill>
                  <a:srgbClr val="C82506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Poolin</a:t>
            </a:r>
            <a:r>
              <a:rPr sz="2400">
                <a:latin typeface="Arial Unicode MS"/>
                <a:ea typeface="Arial Unicode MS"/>
                <a:cs typeface="Arial Unicode MS"/>
                <a:sym typeface="Arial Unicode MS"/>
              </a:rPr>
              <a:t>g of local content/storage/processor</a:t>
            </a:r>
          </a:p>
        </p:txBody>
      </p:sp>
      <p:sp>
        <p:nvSpPr>
          <p:cNvPr id="15" name="Shape 62"/>
          <p:cNvSpPr/>
          <p:nvPr/>
        </p:nvSpPr>
        <p:spPr>
          <a:xfrm>
            <a:off x="1903031" y="2231091"/>
            <a:ext cx="659980" cy="67170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blipFill>
            <a:blip r:embed="rId3"/>
          </a:blip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2335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1" name="Shape 35"/>
          <p:cNvSpPr/>
          <p:nvPr/>
        </p:nvSpPr>
        <p:spPr>
          <a:xfrm>
            <a:off x="3478967" y="593107"/>
            <a:ext cx="4531114" cy="467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48767" tIns="48767" rIns="48767" bIns="48767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3563A8"/>
                </a:solidFill>
              </a:rPr>
              <a:t>Why Fog</a:t>
            </a:r>
            <a:endParaRPr sz="2400" dirty="0">
              <a:solidFill>
                <a:srgbClr val="3563A8"/>
              </a:solidFill>
            </a:endParaRPr>
          </a:p>
        </p:txBody>
      </p:sp>
      <p:sp>
        <p:nvSpPr>
          <p:cNvPr id="32" name="Shape 36"/>
          <p:cNvSpPr/>
          <p:nvPr/>
        </p:nvSpPr>
        <p:spPr>
          <a:xfrm>
            <a:off x="4347615" y="1237048"/>
            <a:ext cx="2513990" cy="45719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48767" tIns="48767" rIns="48767" bIns="48767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 defTabSz="914400">
              <a:defRPr sz="2400"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pPr>
            <a:endParaRPr/>
          </a:p>
        </p:txBody>
      </p:sp>
      <p:sp>
        <p:nvSpPr>
          <p:cNvPr id="10" name="Shape 70"/>
          <p:cNvSpPr/>
          <p:nvPr/>
        </p:nvSpPr>
        <p:spPr>
          <a:xfrm>
            <a:off x="3449518" y="2045784"/>
            <a:ext cx="793782" cy="1139947"/>
          </a:xfrm>
          <a:prstGeom prst="roundRect">
            <a:avLst>
              <a:gd name="adj" fmla="val 21541"/>
            </a:avLst>
          </a:prstGeom>
          <a:blipFill>
            <a:blip r:embed="rId3"/>
          </a:blip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Shape 71"/>
          <p:cNvSpPr/>
          <p:nvPr/>
        </p:nvSpPr>
        <p:spPr>
          <a:xfrm>
            <a:off x="5241941" y="2045784"/>
            <a:ext cx="793783" cy="1139947"/>
          </a:xfrm>
          <a:prstGeom prst="roundRect">
            <a:avLst>
              <a:gd name="adj" fmla="val 21541"/>
            </a:avLst>
          </a:prstGeom>
          <a:blipFill>
            <a:blip r:embed="rId3"/>
          </a:blip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Shape 72"/>
          <p:cNvSpPr/>
          <p:nvPr/>
        </p:nvSpPr>
        <p:spPr>
          <a:xfrm>
            <a:off x="7034365" y="2045784"/>
            <a:ext cx="793783" cy="1139947"/>
          </a:xfrm>
          <a:prstGeom prst="roundRect">
            <a:avLst>
              <a:gd name="adj" fmla="val 21541"/>
            </a:avLst>
          </a:prstGeom>
          <a:blipFill>
            <a:blip r:embed="rId3"/>
          </a:blip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" name="Shape 73"/>
          <p:cNvSpPr/>
          <p:nvPr/>
        </p:nvSpPr>
        <p:spPr>
          <a:xfrm>
            <a:off x="7382005" y="1389194"/>
            <a:ext cx="210314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1800"/>
            </a:pPr>
            <a:r>
              <a:rPr sz="3600" dirty="0" smtClean="0"/>
              <a:t>N</a:t>
            </a:r>
            <a:r>
              <a:rPr lang="en-US" sz="3600" dirty="0" smtClean="0"/>
              <a:t>ew </a:t>
            </a:r>
            <a:r>
              <a:rPr sz="3600" dirty="0" smtClean="0"/>
              <a:t>Y</a:t>
            </a:r>
            <a:r>
              <a:rPr lang="en-US" sz="3600" dirty="0" smtClean="0"/>
              <a:t>ork</a:t>
            </a:r>
            <a:endParaRPr sz="3600" dirty="0"/>
          </a:p>
        </p:txBody>
      </p:sp>
      <p:sp>
        <p:nvSpPr>
          <p:cNvPr id="16" name="Shape 74"/>
          <p:cNvSpPr/>
          <p:nvPr/>
        </p:nvSpPr>
        <p:spPr>
          <a:xfrm>
            <a:off x="1884101" y="1282767"/>
            <a:ext cx="248786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1800"/>
            </a:pPr>
            <a:r>
              <a:rPr lang="en-US" sz="3600" dirty="0" smtClean="0"/>
              <a:t>NB campus</a:t>
            </a:r>
            <a:endParaRPr sz="3600" dirty="0"/>
          </a:p>
        </p:txBody>
      </p:sp>
      <p:sp>
        <p:nvSpPr>
          <p:cNvPr id="17" name="Shape 75"/>
          <p:cNvSpPr/>
          <p:nvPr/>
        </p:nvSpPr>
        <p:spPr>
          <a:xfrm>
            <a:off x="4330129" y="3241524"/>
            <a:ext cx="341119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1800"/>
            </a:pPr>
            <a:r>
              <a:rPr lang="en-US" sz="3600" dirty="0" smtClean="0"/>
              <a:t>Newark campus</a:t>
            </a:r>
            <a:endParaRPr sz="3600" dirty="0"/>
          </a:p>
        </p:txBody>
      </p:sp>
      <p:sp>
        <p:nvSpPr>
          <p:cNvPr id="18" name="Shape 76"/>
          <p:cNvSpPr/>
          <p:nvPr/>
        </p:nvSpPr>
        <p:spPr>
          <a:xfrm>
            <a:off x="4845051" y="4871660"/>
            <a:ext cx="793782" cy="647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>
            <a:blip r:embed="rId4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" name="Shape 77"/>
          <p:cNvSpPr/>
          <p:nvPr/>
        </p:nvSpPr>
        <p:spPr>
          <a:xfrm>
            <a:off x="4207460" y="2740221"/>
            <a:ext cx="1070322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2400"/>
            </a:pPr>
            <a:endParaRPr/>
          </a:p>
        </p:txBody>
      </p:sp>
      <p:sp>
        <p:nvSpPr>
          <p:cNvPr id="20" name="Shape 78"/>
          <p:cNvSpPr/>
          <p:nvPr/>
        </p:nvSpPr>
        <p:spPr>
          <a:xfrm>
            <a:off x="3695299" y="5596321"/>
            <a:ext cx="292653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1800"/>
            </a:pPr>
            <a:r>
              <a:rPr sz="3600"/>
              <a:t>John’s iPhone</a:t>
            </a:r>
          </a:p>
        </p:txBody>
      </p:sp>
      <p:sp>
        <p:nvSpPr>
          <p:cNvPr id="21" name="Shape 79"/>
          <p:cNvSpPr/>
          <p:nvPr/>
        </p:nvSpPr>
        <p:spPr>
          <a:xfrm>
            <a:off x="3864324" y="3868473"/>
            <a:ext cx="881016" cy="881016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2400"/>
            </a:pPr>
            <a:endParaRPr/>
          </a:p>
        </p:txBody>
      </p:sp>
      <p:sp>
        <p:nvSpPr>
          <p:cNvPr id="22" name="Shape 80"/>
          <p:cNvSpPr/>
          <p:nvPr/>
        </p:nvSpPr>
        <p:spPr>
          <a:xfrm flipH="1">
            <a:off x="5490759" y="3911190"/>
            <a:ext cx="404959" cy="883510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9773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066086" y="822669"/>
            <a:ext cx="5698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Next </a:t>
            </a:r>
            <a:r>
              <a:rPr lang="en-US" altLang="zh-CN" sz="2400" b="1" dirty="0">
                <a:solidFill>
                  <a:srgbClr val="3563A8"/>
                </a:solidFill>
              </a:rPr>
              <a:t>Week Plan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055863" y="1449609"/>
            <a:ext cx="2012867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3363116" y="1924025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363116" y="3338548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Freeform 72"/>
          <p:cNvSpPr>
            <a:spLocks noEditPoints="1"/>
          </p:cNvSpPr>
          <p:nvPr/>
        </p:nvSpPr>
        <p:spPr bwMode="auto">
          <a:xfrm>
            <a:off x="3546314" y="2094942"/>
            <a:ext cx="450324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39" name="Freeform 73"/>
          <p:cNvSpPr>
            <a:spLocks noEditPoints="1"/>
          </p:cNvSpPr>
          <p:nvPr/>
        </p:nvSpPr>
        <p:spPr bwMode="auto">
          <a:xfrm>
            <a:off x="3545205" y="3574510"/>
            <a:ext cx="429609" cy="359612"/>
          </a:xfrm>
          <a:custGeom>
            <a:avLst/>
            <a:gdLst>
              <a:gd name="T0" fmla="*/ 339 w 411"/>
              <a:gd name="T1" fmla="*/ 344 h 344"/>
              <a:gd name="T2" fmla="*/ 334 w 411"/>
              <a:gd name="T3" fmla="*/ 342 h 344"/>
              <a:gd name="T4" fmla="*/ 270 w 411"/>
              <a:gd name="T5" fmla="*/ 277 h 344"/>
              <a:gd name="T6" fmla="*/ 74 w 411"/>
              <a:gd name="T7" fmla="*/ 277 h 344"/>
              <a:gd name="T8" fmla="*/ 0 w 411"/>
              <a:gd name="T9" fmla="*/ 203 h 344"/>
              <a:gd name="T10" fmla="*/ 0 w 411"/>
              <a:gd name="T11" fmla="*/ 74 h 344"/>
              <a:gd name="T12" fmla="*/ 74 w 411"/>
              <a:gd name="T13" fmla="*/ 0 h 344"/>
              <a:gd name="T14" fmla="*/ 338 w 411"/>
              <a:gd name="T15" fmla="*/ 0 h 344"/>
              <a:gd name="T16" fmla="*/ 411 w 411"/>
              <a:gd name="T17" fmla="*/ 74 h 344"/>
              <a:gd name="T18" fmla="*/ 411 w 411"/>
              <a:gd name="T19" fmla="*/ 203 h 344"/>
              <a:gd name="T20" fmla="*/ 347 w 411"/>
              <a:gd name="T21" fmla="*/ 277 h 344"/>
              <a:gd name="T22" fmla="*/ 347 w 411"/>
              <a:gd name="T23" fmla="*/ 337 h 344"/>
              <a:gd name="T24" fmla="*/ 342 w 411"/>
              <a:gd name="T25" fmla="*/ 344 h 344"/>
              <a:gd name="T26" fmla="*/ 339 w 411"/>
              <a:gd name="T27" fmla="*/ 344 h 344"/>
              <a:gd name="T28" fmla="*/ 74 w 411"/>
              <a:gd name="T29" fmla="*/ 15 h 344"/>
              <a:gd name="T30" fmla="*/ 14 w 411"/>
              <a:gd name="T31" fmla="*/ 74 h 344"/>
              <a:gd name="T32" fmla="*/ 14 w 411"/>
              <a:gd name="T33" fmla="*/ 203 h 344"/>
              <a:gd name="T34" fmla="*/ 74 w 411"/>
              <a:gd name="T35" fmla="*/ 262 h 344"/>
              <a:gd name="T36" fmla="*/ 273 w 411"/>
              <a:gd name="T37" fmla="*/ 262 h 344"/>
              <a:gd name="T38" fmla="*/ 278 w 411"/>
              <a:gd name="T39" fmla="*/ 264 h 344"/>
              <a:gd name="T40" fmla="*/ 332 w 411"/>
              <a:gd name="T41" fmla="*/ 319 h 344"/>
              <a:gd name="T42" fmla="*/ 332 w 411"/>
              <a:gd name="T43" fmla="*/ 270 h 344"/>
              <a:gd name="T44" fmla="*/ 339 w 411"/>
              <a:gd name="T45" fmla="*/ 262 h 344"/>
              <a:gd name="T46" fmla="*/ 397 w 411"/>
              <a:gd name="T47" fmla="*/ 203 h 344"/>
              <a:gd name="T48" fmla="*/ 397 w 411"/>
              <a:gd name="T49" fmla="*/ 74 h 344"/>
              <a:gd name="T50" fmla="*/ 338 w 411"/>
              <a:gd name="T51" fmla="*/ 15 h 344"/>
              <a:gd name="T52" fmla="*/ 74 w 411"/>
              <a:gd name="T53" fmla="*/ 15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1" h="344">
                <a:moveTo>
                  <a:pt x="339" y="344"/>
                </a:moveTo>
                <a:cubicBezTo>
                  <a:pt x="337" y="344"/>
                  <a:pt x="336" y="343"/>
                  <a:pt x="334" y="342"/>
                </a:cubicBezTo>
                <a:cubicBezTo>
                  <a:pt x="270" y="277"/>
                  <a:pt x="270" y="277"/>
                  <a:pt x="270" y="277"/>
                </a:cubicBezTo>
                <a:cubicBezTo>
                  <a:pt x="74" y="277"/>
                  <a:pt x="74" y="277"/>
                  <a:pt x="74" y="277"/>
                </a:cubicBezTo>
                <a:cubicBezTo>
                  <a:pt x="33" y="277"/>
                  <a:pt x="0" y="244"/>
                  <a:pt x="0" y="20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33"/>
                  <a:pt x="33" y="0"/>
                  <a:pt x="74" y="0"/>
                </a:cubicBezTo>
                <a:cubicBezTo>
                  <a:pt x="338" y="0"/>
                  <a:pt x="338" y="0"/>
                  <a:pt x="338" y="0"/>
                </a:cubicBezTo>
                <a:cubicBezTo>
                  <a:pt x="378" y="0"/>
                  <a:pt x="411" y="33"/>
                  <a:pt x="411" y="74"/>
                </a:cubicBezTo>
                <a:cubicBezTo>
                  <a:pt x="411" y="203"/>
                  <a:pt x="411" y="203"/>
                  <a:pt x="411" y="203"/>
                </a:cubicBezTo>
                <a:cubicBezTo>
                  <a:pt x="411" y="242"/>
                  <a:pt x="384" y="273"/>
                  <a:pt x="347" y="277"/>
                </a:cubicBezTo>
                <a:cubicBezTo>
                  <a:pt x="347" y="337"/>
                  <a:pt x="347" y="337"/>
                  <a:pt x="347" y="337"/>
                </a:cubicBezTo>
                <a:cubicBezTo>
                  <a:pt x="347" y="340"/>
                  <a:pt x="345" y="342"/>
                  <a:pt x="342" y="344"/>
                </a:cubicBezTo>
                <a:cubicBezTo>
                  <a:pt x="341" y="344"/>
                  <a:pt x="340" y="344"/>
                  <a:pt x="339" y="344"/>
                </a:cubicBezTo>
                <a:close/>
                <a:moveTo>
                  <a:pt x="74" y="15"/>
                </a:moveTo>
                <a:cubicBezTo>
                  <a:pt x="41" y="15"/>
                  <a:pt x="14" y="41"/>
                  <a:pt x="14" y="74"/>
                </a:cubicBezTo>
                <a:cubicBezTo>
                  <a:pt x="14" y="203"/>
                  <a:pt x="14" y="203"/>
                  <a:pt x="14" y="203"/>
                </a:cubicBezTo>
                <a:cubicBezTo>
                  <a:pt x="14" y="236"/>
                  <a:pt x="41" y="262"/>
                  <a:pt x="74" y="262"/>
                </a:cubicBezTo>
                <a:cubicBezTo>
                  <a:pt x="273" y="262"/>
                  <a:pt x="273" y="262"/>
                  <a:pt x="273" y="262"/>
                </a:cubicBezTo>
                <a:cubicBezTo>
                  <a:pt x="275" y="262"/>
                  <a:pt x="277" y="263"/>
                  <a:pt x="278" y="264"/>
                </a:cubicBezTo>
                <a:cubicBezTo>
                  <a:pt x="332" y="319"/>
                  <a:pt x="332" y="319"/>
                  <a:pt x="332" y="319"/>
                </a:cubicBezTo>
                <a:cubicBezTo>
                  <a:pt x="332" y="270"/>
                  <a:pt x="332" y="270"/>
                  <a:pt x="332" y="270"/>
                </a:cubicBezTo>
                <a:cubicBezTo>
                  <a:pt x="332" y="266"/>
                  <a:pt x="335" y="262"/>
                  <a:pt x="339" y="262"/>
                </a:cubicBezTo>
                <a:cubicBezTo>
                  <a:pt x="371" y="262"/>
                  <a:pt x="397" y="236"/>
                  <a:pt x="397" y="203"/>
                </a:cubicBezTo>
                <a:cubicBezTo>
                  <a:pt x="397" y="74"/>
                  <a:pt x="397" y="74"/>
                  <a:pt x="397" y="74"/>
                </a:cubicBezTo>
                <a:cubicBezTo>
                  <a:pt x="397" y="41"/>
                  <a:pt x="370" y="15"/>
                  <a:pt x="338" y="15"/>
                </a:cubicBezTo>
                <a:lnTo>
                  <a:pt x="74" y="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315535" y="1980326"/>
            <a:ext cx="4449086" cy="863053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Complete the disconnection part for the application using MFAPI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301420" y="3185697"/>
            <a:ext cx="4615565" cy="1278551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Further study the interplay relation between cloud network and fog network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363116" y="4627378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72"/>
          <p:cNvSpPr>
            <a:spLocks noEditPoints="1"/>
          </p:cNvSpPr>
          <p:nvPr/>
        </p:nvSpPr>
        <p:spPr bwMode="auto">
          <a:xfrm>
            <a:off x="3546314" y="4798295"/>
            <a:ext cx="450324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315535" y="4683679"/>
            <a:ext cx="4449086" cy="447554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Start to play with Google Glass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53555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924259" y="3058931"/>
            <a:ext cx="2401935" cy="74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3563A8"/>
                </a:solidFill>
              </a:rPr>
              <a:t>Question</a:t>
            </a:r>
            <a:endParaRPr lang="zh-CN" altLang="en-US" sz="3200" dirty="0">
              <a:solidFill>
                <a:srgbClr val="3563A8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8397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070513" y="744558"/>
            <a:ext cx="7822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PRELIMINARY GOAL OF OUR PROJECT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" name="云形标注 2"/>
          <p:cNvSpPr/>
          <p:nvPr/>
        </p:nvSpPr>
        <p:spPr>
          <a:xfrm>
            <a:off x="3110949" y="2077279"/>
            <a:ext cx="5367130" cy="340912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95" y="1590260"/>
            <a:ext cx="2266121" cy="16995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550" y="1725817"/>
            <a:ext cx="1994152" cy="1428476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511027" y="3289851"/>
            <a:ext cx="2566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/>
              <a:t>MobilityFirst</a:t>
            </a:r>
            <a:r>
              <a:rPr lang="en-US" altLang="zh-CN" sz="2400" b="1" dirty="0" smtClean="0"/>
              <a:t> Virtual Network</a:t>
            </a:r>
            <a:endParaRPr lang="zh-CN" altLang="en-US" sz="2400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8781612" y="3154293"/>
            <a:ext cx="256697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Client side:</a:t>
            </a:r>
          </a:p>
          <a:p>
            <a:pPr algn="ctr"/>
            <a:r>
              <a:rPr lang="en-US" altLang="zh-CN" b="1" dirty="0" smtClean="0"/>
              <a:t>Run an instance of camera system;</a:t>
            </a:r>
          </a:p>
          <a:p>
            <a:pPr algn="ctr"/>
            <a:r>
              <a:rPr lang="en-US" altLang="zh-CN" b="1" dirty="0" smtClean="0"/>
              <a:t>Transmits video in standard format;</a:t>
            </a:r>
          </a:p>
          <a:p>
            <a:pPr algn="ctr"/>
            <a:r>
              <a:rPr lang="en-US" altLang="zh-CN" b="1" dirty="0"/>
              <a:t>Simple graphical interface to display </a:t>
            </a:r>
            <a:r>
              <a:rPr lang="en-US" altLang="zh-CN" b="1" dirty="0" smtClean="0"/>
              <a:t>results</a:t>
            </a:r>
            <a:endParaRPr lang="en-US" altLang="zh-CN" b="1" dirty="0"/>
          </a:p>
        </p:txBody>
      </p:sp>
      <p:sp>
        <p:nvSpPr>
          <p:cNvPr id="47" name="文本框 46"/>
          <p:cNvSpPr txBox="1"/>
          <p:nvPr/>
        </p:nvSpPr>
        <p:spPr>
          <a:xfrm>
            <a:off x="0" y="3154293"/>
            <a:ext cx="292999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Server side:</a:t>
            </a:r>
          </a:p>
          <a:p>
            <a:pPr algn="ctr"/>
            <a:r>
              <a:rPr lang="en-US" altLang="zh-CN" b="1" dirty="0" smtClean="0"/>
              <a:t>Implement server application for object recognition;</a:t>
            </a:r>
          </a:p>
          <a:p>
            <a:pPr algn="ctr"/>
            <a:r>
              <a:rPr lang="en-US" altLang="zh-CN" b="1" dirty="0" smtClean="0"/>
              <a:t>Return the result</a:t>
            </a:r>
            <a:endParaRPr lang="zh-CN" altLang="en-US" b="1" dirty="0"/>
          </a:p>
        </p:txBody>
      </p:sp>
      <p:sp>
        <p:nvSpPr>
          <p:cNvPr id="9" name="圆角矩形 8"/>
          <p:cNvSpPr/>
          <p:nvPr/>
        </p:nvSpPr>
        <p:spPr>
          <a:xfrm>
            <a:off x="9342783" y="3154293"/>
            <a:ext cx="1461052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686879" y="3154293"/>
            <a:ext cx="155223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162582" y="1307554"/>
            <a:ext cx="5638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CPS Application based on MF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cxnSp>
        <p:nvCxnSpPr>
          <p:cNvPr id="16" name="直接箭头连接符 15"/>
          <p:cNvCxnSpPr>
            <a:stCxn id="48" idx="3"/>
            <a:endCxn id="3" idx="0"/>
          </p:cNvCxnSpPr>
          <p:nvPr/>
        </p:nvCxnSpPr>
        <p:spPr>
          <a:xfrm>
            <a:off x="2239109" y="3346312"/>
            <a:ext cx="914400" cy="3657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9" idx="1"/>
            <a:endCxn id="3" idx="2"/>
          </p:cNvCxnSpPr>
          <p:nvPr/>
        </p:nvCxnSpPr>
        <p:spPr>
          <a:xfrm flipH="1">
            <a:off x="8473606" y="3346312"/>
            <a:ext cx="869177" cy="4355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0717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OUTLINE OF THE PROGRESS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798482" y="1959740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SERVER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767864" y="1958142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CLIENT</a:t>
            </a:r>
            <a:endParaRPr lang="zh-CN" altLang="en-US" dirty="0"/>
          </a:p>
        </p:txBody>
      </p:sp>
      <p:sp>
        <p:nvSpPr>
          <p:cNvPr id="22" name="圆角矩形 21"/>
          <p:cNvSpPr/>
          <p:nvPr/>
        </p:nvSpPr>
        <p:spPr>
          <a:xfrm>
            <a:off x="1674356" y="2849267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759533" y="2849267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Database</a:t>
            </a:r>
            <a:endParaRPr lang="zh-CN" altLang="en-US" dirty="0"/>
          </a:p>
        </p:txBody>
      </p:sp>
      <p:sp>
        <p:nvSpPr>
          <p:cNvPr id="24" name="圆角矩形 23"/>
          <p:cNvSpPr/>
          <p:nvPr/>
        </p:nvSpPr>
        <p:spPr>
          <a:xfrm>
            <a:off x="3642175" y="2717747"/>
            <a:ext cx="1317391" cy="6699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862219" y="2732452"/>
            <a:ext cx="1332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Image Process</a:t>
            </a:r>
            <a:endParaRPr lang="zh-CN" altLang="en-US" dirty="0"/>
          </a:p>
        </p:txBody>
      </p:sp>
      <p:sp>
        <p:nvSpPr>
          <p:cNvPr id="26" name="圆角矩形 25"/>
          <p:cNvSpPr/>
          <p:nvPr/>
        </p:nvSpPr>
        <p:spPr>
          <a:xfrm>
            <a:off x="3578438" y="3919619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798482" y="3943236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3532257" y="4839605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752302" y="4863222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6530751" y="3905451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750795" y="3929068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6484570" y="4825437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6704615" y="4849054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6499811" y="2829306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719855" y="2852923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Camera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8828180" y="2850296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8913357" y="2850296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Display</a:t>
            </a:r>
            <a:endParaRPr lang="zh-CN" altLang="en-US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5651938" y="1623848"/>
            <a:ext cx="24308" cy="41069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091152" y="3387695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4067503" y="4312568"/>
            <a:ext cx="7883" cy="536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3014131" y="2865021"/>
            <a:ext cx="6280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2991315" y="3195987"/>
            <a:ext cx="676031" cy="8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 flipV="1">
            <a:off x="4464575" y="3378783"/>
            <a:ext cx="0" cy="526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 flipV="1">
            <a:off x="4490857" y="4289489"/>
            <a:ext cx="1829" cy="569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907925" y="3233304"/>
            <a:ext cx="5254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6918436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V="1">
            <a:off x="7433957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 flipV="1">
            <a:off x="7433957" y="3233304"/>
            <a:ext cx="0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>
            <a:off x="7955741" y="3127279"/>
            <a:ext cx="872439" cy="1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 flipH="1" flipV="1">
            <a:off x="7952916" y="2923121"/>
            <a:ext cx="869614" cy="13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3131979" y="4424569"/>
            <a:ext cx="5303018" cy="1426181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箭头连接符 3"/>
          <p:cNvCxnSpPr/>
          <p:nvPr/>
        </p:nvCxnSpPr>
        <p:spPr>
          <a:xfrm>
            <a:off x="7529209" y="5730766"/>
            <a:ext cx="1147863" cy="368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773956" y="5929903"/>
            <a:ext cx="261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MobilityFirst</a:t>
            </a:r>
            <a:r>
              <a:rPr lang="en-US" altLang="zh-CN" dirty="0" smtClean="0"/>
              <a:t> API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7341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EMBEDDED WITH MF API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766252" y="2790399"/>
            <a:ext cx="1568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</a:rPr>
              <a:t>C</a:t>
            </a:r>
            <a:r>
              <a:rPr lang="en-US" altLang="zh-CN" sz="2400" dirty="0" smtClean="0">
                <a:solidFill>
                  <a:schemeClr val="tx2"/>
                </a:solidFill>
              </a:rPr>
              <a:t>lient node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353669" y="2790399"/>
            <a:ext cx="1750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Server node</a:t>
            </a:r>
          </a:p>
        </p:txBody>
      </p:sp>
      <p:sp>
        <p:nvSpPr>
          <p:cNvPr id="6" name="椭圆 5"/>
          <p:cNvSpPr/>
          <p:nvPr/>
        </p:nvSpPr>
        <p:spPr>
          <a:xfrm>
            <a:off x="890752" y="2527471"/>
            <a:ext cx="1332187" cy="1332186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550104" y="2527471"/>
            <a:ext cx="1332187" cy="1332186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>
            <a:off x="2209189" y="3020790"/>
            <a:ext cx="1340915" cy="7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2222939" y="3397202"/>
            <a:ext cx="1346229" cy="5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328556" y="2975064"/>
            <a:ext cx="1143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MF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206013" y="4043532"/>
            <a:ext cx="357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Scheme of the first step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402600" y="1891406"/>
            <a:ext cx="6326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Progress:</a:t>
            </a:r>
            <a:r>
              <a:rPr lang="en-US" altLang="zh-CN" sz="2400" dirty="0" smtClean="0"/>
              <a:t> Successfully finished the basic version of CPS application using MFAPI.</a:t>
            </a:r>
            <a:endParaRPr lang="en-US" altLang="zh-CN" sz="2400" dirty="0" smtClean="0"/>
          </a:p>
        </p:txBody>
      </p:sp>
      <p:sp>
        <p:nvSpPr>
          <p:cNvPr id="18" name="文本框 17"/>
          <p:cNvSpPr txBox="1"/>
          <p:nvPr/>
        </p:nvSpPr>
        <p:spPr>
          <a:xfrm>
            <a:off x="5574564" y="2975064"/>
            <a:ext cx="59830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2"/>
                </a:solidFill>
              </a:rPr>
              <a:t>Issues Encountered:</a:t>
            </a:r>
            <a:r>
              <a:rPr lang="en-US" altLang="zh-CN" sz="2400" dirty="0" smtClean="0"/>
              <a:t> </a:t>
            </a:r>
            <a:endParaRPr lang="en-US" altLang="zh-CN" sz="2400" dirty="0"/>
          </a:p>
          <a:p>
            <a:endParaRPr lang="en-US" altLang="zh-CN" sz="2400" dirty="0" smtClean="0"/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(1) TCP socket we used to employ is connection-oriented, while MF socket is not.</a:t>
            </a:r>
          </a:p>
          <a:p>
            <a:endParaRPr lang="en-US" altLang="zh-CN" sz="2400" dirty="0"/>
          </a:p>
          <a:p>
            <a:r>
              <a:rPr lang="en-US" altLang="zh-CN" sz="2400" dirty="0" smtClean="0"/>
              <a:t>    (2)  We used plenty sockets for communication in TCP version,  but it would not work for MF.</a:t>
            </a:r>
          </a:p>
        </p:txBody>
      </p:sp>
    </p:spTree>
    <p:extLst>
      <p:ext uri="{BB962C8B-B14F-4D97-AF65-F5344CB8AC3E}">
        <p14:creationId xmlns:p14="http://schemas.microsoft.com/office/powerpoint/2010/main" val="37420933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Solution and Implementation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251446" y="1557896"/>
            <a:ext cx="10711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Message </a:t>
            </a:r>
            <a:r>
              <a:rPr lang="en-US" altLang="zh-CN" sz="2400" dirty="0">
                <a:solidFill>
                  <a:schemeClr val="tx2"/>
                </a:solidFill>
              </a:rPr>
              <a:t>Distributor: </a:t>
            </a:r>
            <a:r>
              <a:rPr lang="en-US" altLang="zh-CN" sz="2400" dirty="0"/>
              <a:t>aims to distribute the message</a:t>
            </a:r>
          </a:p>
          <a:p>
            <a:pPr algn="ctr"/>
            <a:r>
              <a:rPr lang="en-US" altLang="zh-CN" sz="2400" dirty="0"/>
              <a:t>            received through the unique </a:t>
            </a:r>
            <a:r>
              <a:rPr lang="en-US" altLang="zh-CN" sz="2400" dirty="0" smtClean="0"/>
              <a:t>GUID, create connections between different threads in client and server based on MFAPI</a:t>
            </a:r>
            <a:endParaRPr lang="en-US" altLang="zh-CN" sz="2400" dirty="0" smtClean="0"/>
          </a:p>
        </p:txBody>
      </p:sp>
      <p:sp>
        <p:nvSpPr>
          <p:cNvPr id="29" name="文本框 28"/>
          <p:cNvSpPr txBox="1"/>
          <p:nvPr/>
        </p:nvSpPr>
        <p:spPr>
          <a:xfrm>
            <a:off x="847018" y="2892053"/>
            <a:ext cx="1069019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Additional Header: </a:t>
            </a:r>
            <a:r>
              <a:rPr lang="en-US" altLang="zh-CN" sz="2400" dirty="0" smtClean="0"/>
              <a:t>Add specific content to define which thread should receive the message and what operation it should do. </a:t>
            </a:r>
          </a:p>
          <a:p>
            <a:r>
              <a:rPr lang="en-US" altLang="zh-CN" sz="2400" dirty="0" smtClean="0"/>
              <a:t>For example: </a:t>
            </a:r>
          </a:p>
          <a:p>
            <a:r>
              <a:rPr lang="en-US" altLang="zh-CN" sz="2400" dirty="0" smtClean="0"/>
              <a:t>“create” for new connection</a:t>
            </a:r>
          </a:p>
          <a:p>
            <a:r>
              <a:rPr lang="en-US" altLang="zh-CN" sz="2400" dirty="0" smtClean="0"/>
              <a:t>“accepted, id” for connection accepted (followed with the new created id),</a:t>
            </a:r>
          </a:p>
          <a:p>
            <a:r>
              <a:rPr lang="en-US" altLang="zh-CN" sz="2400" dirty="0" smtClean="0"/>
              <a:t>“sock, id” for transmitting message for the specific id followed.</a:t>
            </a:r>
          </a:p>
          <a:p>
            <a:r>
              <a:rPr lang="en-US" altLang="zh-CN" sz="2400" dirty="0" smtClean="0"/>
              <a:t>“close, id” for close the channel for the id followed</a:t>
            </a:r>
          </a:p>
          <a:p>
            <a:endParaRPr lang="en-US" altLang="zh-CN" sz="2400" dirty="0"/>
          </a:p>
          <a:p>
            <a:r>
              <a:rPr lang="en-US" altLang="zh-CN" sz="2400" dirty="0" smtClean="0"/>
              <a:t>Notice that: different threads (or different connections) would have different id,</a:t>
            </a:r>
          </a:p>
          <a:p>
            <a:r>
              <a:rPr lang="en-US" altLang="zh-CN" sz="2400" dirty="0" smtClean="0"/>
              <a:t>                    so there are Multiple ids for one GUID in the program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1738769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Solution and Implementation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690663" y="2544252"/>
            <a:ext cx="111187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err="1" smtClean="0"/>
              <a:t>MsgDistributor</a:t>
            </a:r>
            <a:r>
              <a:rPr lang="en-US" altLang="zh-CN" sz="2400" dirty="0" smtClean="0"/>
              <a:t>::listen() -&gt; every message the source GUID received would come  to this function, then the listen() would parse the header</a:t>
            </a:r>
          </a:p>
          <a:p>
            <a:pPr algn="r"/>
            <a:r>
              <a:rPr lang="en-US" altLang="zh-CN" sz="2400" dirty="0" smtClean="0"/>
              <a:t>and judge which thread(id) should receive this message</a:t>
            </a:r>
          </a:p>
          <a:p>
            <a:pPr algn="ctr"/>
            <a:r>
              <a:rPr lang="en-US" altLang="zh-CN" sz="2400" dirty="0" smtClean="0"/>
              <a:t>       then push the content into the queue. </a:t>
            </a:r>
            <a:endParaRPr lang="en-US" altLang="zh-CN" sz="2400" dirty="0" smtClean="0"/>
          </a:p>
        </p:txBody>
      </p:sp>
      <p:sp>
        <p:nvSpPr>
          <p:cNvPr id="31" name="文本框 30"/>
          <p:cNvSpPr txBox="1"/>
          <p:nvPr/>
        </p:nvSpPr>
        <p:spPr>
          <a:xfrm>
            <a:off x="3080176" y="4852896"/>
            <a:ext cx="3852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err="1"/>
              <a:t>MsgDistributor</a:t>
            </a:r>
            <a:r>
              <a:rPr lang="en-US" altLang="zh-CN" sz="2400" dirty="0" smtClean="0"/>
              <a:t>::connect</a:t>
            </a:r>
            <a:r>
              <a:rPr lang="en-US" altLang="zh-CN" sz="2400" dirty="0" smtClean="0"/>
              <a:t>() </a:t>
            </a:r>
            <a:endParaRPr lang="en-US" altLang="zh-CN" sz="2400" dirty="0" smtClean="0"/>
          </a:p>
        </p:txBody>
      </p:sp>
      <p:sp>
        <p:nvSpPr>
          <p:cNvPr id="32" name="文本框 31"/>
          <p:cNvSpPr txBox="1"/>
          <p:nvPr/>
        </p:nvSpPr>
        <p:spPr>
          <a:xfrm>
            <a:off x="3018757" y="5236755"/>
            <a:ext cx="4095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err="1"/>
              <a:t>MsgDistributor</a:t>
            </a:r>
            <a:r>
              <a:rPr lang="en-US" altLang="zh-CN" sz="2400" dirty="0" smtClean="0"/>
              <a:t>::accept</a:t>
            </a:r>
            <a:r>
              <a:rPr lang="en-US" altLang="zh-CN" sz="2400" dirty="0" smtClean="0"/>
              <a:t>()</a:t>
            </a:r>
            <a:endParaRPr lang="en-US" altLang="zh-CN" sz="2400" dirty="0" smtClean="0"/>
          </a:p>
        </p:txBody>
      </p:sp>
      <p:sp>
        <p:nvSpPr>
          <p:cNvPr id="33" name="文本框 32"/>
          <p:cNvSpPr txBox="1"/>
          <p:nvPr/>
        </p:nvSpPr>
        <p:spPr>
          <a:xfrm>
            <a:off x="3215892" y="5693738"/>
            <a:ext cx="4167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err="1"/>
              <a:t>MsgDistributor</a:t>
            </a:r>
            <a:r>
              <a:rPr lang="en-US" altLang="zh-CN" sz="2400" dirty="0" smtClean="0"/>
              <a:t>::send</a:t>
            </a:r>
            <a:r>
              <a:rPr lang="en-US" altLang="zh-CN" sz="2400" dirty="0" smtClean="0"/>
              <a:t>(id, …)</a:t>
            </a:r>
            <a:endParaRPr lang="en-US" altLang="zh-CN" sz="2400" dirty="0" smtClean="0"/>
          </a:p>
        </p:txBody>
      </p:sp>
      <p:sp>
        <p:nvSpPr>
          <p:cNvPr id="34" name="文本框 33"/>
          <p:cNvSpPr txBox="1"/>
          <p:nvPr/>
        </p:nvSpPr>
        <p:spPr>
          <a:xfrm>
            <a:off x="366105" y="4113912"/>
            <a:ext cx="11296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err="1"/>
              <a:t>MsgDistributor</a:t>
            </a:r>
            <a:r>
              <a:rPr lang="en-US" altLang="zh-CN" sz="2400" dirty="0" smtClean="0"/>
              <a:t>::</a:t>
            </a:r>
            <a:r>
              <a:rPr lang="en-US" altLang="zh-CN" sz="2400" dirty="0" err="1" smtClean="0"/>
              <a:t>recv</a:t>
            </a:r>
            <a:r>
              <a:rPr lang="en-US" altLang="zh-CN" sz="2400" dirty="0" smtClean="0"/>
              <a:t>(id, …) -&gt; wait for the message queue of specific id, if it is</a:t>
            </a:r>
          </a:p>
          <a:p>
            <a:pPr algn="ctr"/>
            <a:r>
              <a:rPr lang="en-US" altLang="zh-CN" sz="2400" dirty="0"/>
              <a:t> </a:t>
            </a:r>
            <a:r>
              <a:rPr lang="en-US" altLang="zh-CN" sz="2400" dirty="0" smtClean="0"/>
              <a:t>                       </a:t>
            </a:r>
            <a:r>
              <a:rPr lang="en-US" altLang="zh-CN" sz="2400" dirty="0" smtClean="0"/>
              <a:t> filled, then take out the message</a:t>
            </a:r>
            <a:endParaRPr lang="en-US" altLang="zh-CN" sz="2400" dirty="0" smtClean="0"/>
          </a:p>
        </p:txBody>
      </p:sp>
      <p:sp>
        <p:nvSpPr>
          <p:cNvPr id="35" name="文本框 34"/>
          <p:cNvSpPr txBox="1"/>
          <p:nvPr/>
        </p:nvSpPr>
        <p:spPr>
          <a:xfrm>
            <a:off x="3329640" y="6130389"/>
            <a:ext cx="3939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err="1"/>
              <a:t>MsgDistributor</a:t>
            </a:r>
            <a:r>
              <a:rPr lang="en-US" altLang="zh-CN" sz="2400" dirty="0" smtClean="0"/>
              <a:t>::close</a:t>
            </a:r>
            <a:r>
              <a:rPr lang="en-US" altLang="zh-CN" sz="2400" dirty="0" smtClean="0"/>
              <a:t>(id, …)</a:t>
            </a:r>
            <a:endParaRPr lang="en-US" altLang="zh-CN" sz="2400" dirty="0" smtClean="0"/>
          </a:p>
        </p:txBody>
      </p:sp>
      <p:sp>
        <p:nvSpPr>
          <p:cNvPr id="16" name="文本框 15"/>
          <p:cNvSpPr txBox="1"/>
          <p:nvPr/>
        </p:nvSpPr>
        <p:spPr>
          <a:xfrm>
            <a:off x="1111738" y="1583081"/>
            <a:ext cx="9805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Methodology</a:t>
            </a:r>
            <a:r>
              <a:rPr lang="en-US" altLang="zh-CN" sz="2400" dirty="0" smtClean="0">
                <a:solidFill>
                  <a:schemeClr val="tx2"/>
                </a:solidFill>
              </a:rPr>
              <a:t>: </a:t>
            </a:r>
            <a:r>
              <a:rPr lang="en-US" altLang="zh-CN" sz="2400" dirty="0" smtClean="0"/>
              <a:t>employed the </a:t>
            </a:r>
            <a:r>
              <a:rPr lang="en-US" altLang="zh-CN" sz="2400" dirty="0"/>
              <a:t>producer </a:t>
            </a:r>
            <a:r>
              <a:rPr lang="en-US" altLang="zh-CN" sz="2400" dirty="0" smtClean="0"/>
              <a:t>and</a:t>
            </a:r>
            <a:r>
              <a:rPr lang="en-US" altLang="zh-CN" sz="2400" dirty="0"/>
              <a:t> consumer</a:t>
            </a:r>
            <a:r>
              <a:rPr lang="en-US" altLang="zh-CN" sz="2400" dirty="0" smtClean="0"/>
              <a:t> model, achieved with semaphore and blocking queue</a:t>
            </a:r>
            <a:endParaRPr lang="en-US" altLang="zh-CN" sz="24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690663" y="4880233"/>
            <a:ext cx="2928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Other functions</a:t>
            </a:r>
            <a:r>
              <a:rPr lang="en-US" altLang="zh-CN" sz="2400" dirty="0" smtClean="0">
                <a:solidFill>
                  <a:schemeClr val="tx2"/>
                </a:solidFill>
              </a:rPr>
              <a:t>: 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10273459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DEMO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68" y="1380211"/>
            <a:ext cx="10498732" cy="5146714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762202" y="831835"/>
            <a:ext cx="1334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Client</a:t>
            </a:r>
            <a:endParaRPr lang="en-US" altLang="zh-CN" sz="2400" dirty="0" smtClean="0">
              <a:solidFill>
                <a:schemeClr val="tx2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417878" y="843927"/>
            <a:ext cx="1334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2"/>
                </a:solidFill>
              </a:rPr>
              <a:t>Server</a:t>
            </a:r>
            <a:endParaRPr lang="en-US" altLang="zh-CN" sz="2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369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asted-image.png"/>
          <p:cNvPicPr/>
          <p:nvPr/>
        </p:nvPicPr>
        <p:blipFill>
          <a:blip r:embed="rId3">
            <a:alphaModFix amt="44621"/>
            <a:extLst/>
          </a:blip>
          <a:stretch>
            <a:fillRect/>
          </a:stretch>
        </p:blipFill>
        <p:spPr>
          <a:xfrm>
            <a:off x="659074" y="1299482"/>
            <a:ext cx="10707864" cy="4352479"/>
          </a:xfrm>
          <a:prstGeom prst="rect">
            <a:avLst/>
          </a:prstGeom>
          <a:ln w="25400">
            <a:miter lim="400000"/>
          </a:ln>
          <a:effectLst>
            <a:reflection stA="50000" endPos="40000" dir="5400000" sy="-100000" algn="bl" rotWithShape="0"/>
          </a:effectLst>
        </p:spPr>
      </p:pic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1" name="Shape 35"/>
          <p:cNvSpPr/>
          <p:nvPr/>
        </p:nvSpPr>
        <p:spPr>
          <a:xfrm>
            <a:off x="3478967" y="593107"/>
            <a:ext cx="4531114" cy="467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48767" tIns="48767" rIns="48767" bIns="48767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563A8"/>
                </a:solidFill>
              </a:rPr>
              <a:t>Fog Network</a:t>
            </a:r>
          </a:p>
        </p:txBody>
      </p:sp>
      <p:sp>
        <p:nvSpPr>
          <p:cNvPr id="32" name="Shape 36"/>
          <p:cNvSpPr/>
          <p:nvPr/>
        </p:nvSpPr>
        <p:spPr>
          <a:xfrm>
            <a:off x="4347615" y="1237048"/>
            <a:ext cx="2513990" cy="45719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48767" tIns="48767" rIns="48767" bIns="48767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 defTabSz="914400">
              <a:defRPr sz="2400"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pPr>
            <a:endParaRPr/>
          </a:p>
        </p:txBody>
      </p:sp>
      <p:sp>
        <p:nvSpPr>
          <p:cNvPr id="33" name="Shape 37"/>
          <p:cNvSpPr/>
          <p:nvPr/>
        </p:nvSpPr>
        <p:spPr>
          <a:xfrm>
            <a:off x="3057863" y="1385474"/>
            <a:ext cx="5557849" cy="3976471"/>
          </a:xfrm>
          <a:prstGeom prst="rect">
            <a:avLst/>
          </a:prstGeom>
          <a:ln w="3175">
            <a:solidFill>
              <a:srgbClr val="3563A8"/>
            </a:solidFill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48767" tIns="48767" rIns="48767" bIns="48767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 algn="l" defTabSz="914400">
              <a:lnSpc>
                <a:spcPct val="150000"/>
              </a:lnSpc>
              <a:defRPr sz="1800"/>
            </a:pPr>
            <a:r>
              <a:rPr sz="2400" dirty="0">
                <a:latin typeface="Arial Unicode MS"/>
                <a:ea typeface="Arial Unicode MS"/>
                <a:cs typeface="Arial Unicode MS"/>
                <a:sym typeface="Arial Unicode MS"/>
              </a:rPr>
              <a:t>A network architecture that uses </a:t>
            </a:r>
            <a:r>
              <a:rPr sz="2400" dirty="0">
                <a:solidFill>
                  <a:srgbClr val="C82506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one or a collaborative multitude of end-user clients or near-user edge devices</a:t>
            </a:r>
            <a:r>
              <a:rPr sz="2400" dirty="0">
                <a:latin typeface="Arial Unicode MS"/>
                <a:ea typeface="Arial Unicode MS"/>
                <a:cs typeface="Arial Unicode MS"/>
                <a:sym typeface="Arial Unicode MS"/>
              </a:rPr>
              <a:t> to carry out a substantial amount of </a:t>
            </a:r>
            <a:r>
              <a:rPr sz="2400" dirty="0">
                <a:solidFill>
                  <a:srgbClr val="C82506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storage, communication and control, configuration, measurement and management.</a:t>
            </a:r>
          </a:p>
        </p:txBody>
      </p:sp>
      <p:sp>
        <p:nvSpPr>
          <p:cNvPr id="35" name="Shape 43"/>
          <p:cNvSpPr/>
          <p:nvPr/>
        </p:nvSpPr>
        <p:spPr>
          <a:xfrm>
            <a:off x="1599566" y="5630442"/>
            <a:ext cx="9031668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1800" i="0"/>
            </a:pPr>
            <a:r>
              <a:rPr sz="1400" i="1" dirty="0" err="1"/>
              <a:t>mciiogijehkdemklbdcbfkefimifhecn</a:t>
            </a:r>
            <a:r>
              <a:rPr sz="1400" i="1" dirty="0"/>
              <a:t>/icons/newd.png</a:t>
            </a:r>
          </a:p>
        </p:txBody>
      </p:sp>
    </p:spTree>
    <p:extLst>
      <p:ext uri="{BB962C8B-B14F-4D97-AF65-F5344CB8AC3E}">
        <p14:creationId xmlns:p14="http://schemas.microsoft.com/office/powerpoint/2010/main" val="982362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1" name="Shape 35"/>
          <p:cNvSpPr/>
          <p:nvPr/>
        </p:nvSpPr>
        <p:spPr>
          <a:xfrm>
            <a:off x="3478967" y="593107"/>
            <a:ext cx="4531114" cy="467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48767" tIns="48767" rIns="48767" bIns="48767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3563A8"/>
                </a:solidFill>
              </a:rPr>
              <a:t>Contrast</a:t>
            </a:r>
            <a:endParaRPr sz="2400" dirty="0">
              <a:solidFill>
                <a:srgbClr val="3563A8"/>
              </a:solidFill>
            </a:endParaRPr>
          </a:p>
        </p:txBody>
      </p:sp>
      <p:sp>
        <p:nvSpPr>
          <p:cNvPr id="32" name="Shape 36"/>
          <p:cNvSpPr/>
          <p:nvPr/>
        </p:nvSpPr>
        <p:spPr>
          <a:xfrm>
            <a:off x="4347615" y="1237048"/>
            <a:ext cx="2513990" cy="45719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48767" tIns="48767" rIns="48767" bIns="48767" anchor="ctr"/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 defTabSz="914400">
              <a:defRPr sz="2400"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pPr>
            <a:endParaRPr/>
          </a:p>
        </p:txBody>
      </p:sp>
      <p:sp>
        <p:nvSpPr>
          <p:cNvPr id="11" name="Shape 51"/>
          <p:cNvSpPr/>
          <p:nvPr/>
        </p:nvSpPr>
        <p:spPr>
          <a:xfrm>
            <a:off x="1113942" y="5667369"/>
            <a:ext cx="1028459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1pPr>
            <a:lvl2pPr indent="228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2pPr>
            <a:lvl3pPr indent="457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3pPr>
            <a:lvl4pPr indent="685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4pPr>
            <a:lvl5pPr indent="9144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5pPr>
            <a:lvl6pPr indent="11430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6pPr>
            <a:lvl7pPr indent="13716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7pPr>
            <a:lvl8pPr indent="16002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8pPr>
            <a:lvl9pPr indent="1828800" algn="ctr" defTabSz="584200">
              <a:defRPr sz="36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lvl="0">
              <a:defRPr sz="1800" i="0" u="none"/>
            </a:pPr>
            <a:r>
              <a:rPr sz="1400" i="1" u="sng" dirty="0">
                <a:hlinkClick r:id="rId3"/>
              </a:rPr>
              <a:t>http://www.5gsummit.org/docs/slides/Mung-Chiang-5GSummit-Princeton-05262015</a:t>
            </a:r>
          </a:p>
        </p:txBody>
      </p:sp>
      <p:pic>
        <p:nvPicPr>
          <p:cNvPr id="12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70489" y="1733437"/>
            <a:ext cx="5477755" cy="31190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610468" y="1733436"/>
            <a:ext cx="5142725" cy="314616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52963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"/>
      </a:majorFont>
      <a:minorFont>
        <a:latin typeface="Arial Unicode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</TotalTime>
  <Words>566</Words>
  <Application>Microsoft Office PowerPoint</Application>
  <PresentationFormat>宽屏</PresentationFormat>
  <Paragraphs>120</Paragraphs>
  <Slides>13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 Unicode MS</vt:lpstr>
      <vt:lpstr>Helvetica Light</vt:lpstr>
      <vt:lpstr>华文细黑</vt:lpstr>
      <vt:lpstr>宋体</vt:lpstr>
      <vt:lpstr>汉仪细等线简</vt:lpstr>
      <vt:lpstr>Arial</vt:lpstr>
      <vt:lpstr>Calibri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</dc:creator>
  <cp:lastModifiedBy>Zihong Zheng</cp:lastModifiedBy>
  <cp:revision>196</cp:revision>
  <dcterms:created xsi:type="dcterms:W3CDTF">2014-10-17T09:09:05Z</dcterms:created>
  <dcterms:modified xsi:type="dcterms:W3CDTF">2015-07-09T17:21:05Z</dcterms:modified>
</cp:coreProperties>
</file>