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5" r:id="rId2"/>
    <p:sldId id="292" r:id="rId3"/>
    <p:sldId id="325" r:id="rId4"/>
    <p:sldId id="309" r:id="rId5"/>
    <p:sldId id="310" r:id="rId6"/>
    <p:sldId id="322" r:id="rId7"/>
    <p:sldId id="324" r:id="rId8"/>
    <p:sldId id="323" r:id="rId9"/>
    <p:sldId id="326" r:id="rId10"/>
    <p:sldId id="327" r:id="rId11"/>
    <p:sldId id="328" r:id="rId12"/>
    <p:sldId id="330" r:id="rId13"/>
    <p:sldId id="331" r:id="rId14"/>
    <p:sldId id="335" r:id="rId15"/>
    <p:sldId id="336" r:id="rId16"/>
    <p:sldId id="311" r:id="rId17"/>
    <p:sldId id="320" r:id="rId18"/>
    <p:sldId id="334" r:id="rId19"/>
    <p:sldId id="30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5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28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44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949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449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41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217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405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36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800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953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2.le.ac.uk/departments/english/undergraduate/images/new%20walk%20museum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codeproject.com/KB/recipes/619039/SIFT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44729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Zheng</a:t>
            </a:r>
          </a:p>
          <a:p>
            <a:pPr algn="r">
              <a:lnSpc>
                <a:spcPct val="150000"/>
              </a:lnSpc>
            </a:pPr>
            <a:r>
              <a:rPr lang="en-US" altLang="zh-CN" sz="1600" dirty="0">
                <a:solidFill>
                  <a:srgbClr val="3563A8"/>
                </a:solidFill>
              </a:rPr>
              <a:t>Shantanu Ghosh,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Avi</a:t>
            </a:r>
            <a:r>
              <a:rPr lang="en-US" altLang="zh-CN" sz="1600" dirty="0" smtClean="0">
                <a:solidFill>
                  <a:srgbClr val="3563A8"/>
                </a:solidFill>
              </a:rPr>
              <a:t> Cooper</a:t>
            </a:r>
            <a:endParaRPr lang="zh-CN" altLang="en-US" sz="1600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03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3677391" y="987534"/>
            <a:ext cx="483721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 ( Preprocessing Image Database )</a:t>
            </a:r>
          </a:p>
        </p:txBody>
      </p:sp>
      <p:grpSp>
        <p:nvGrpSpPr>
          <p:cNvPr id="167" name="Group 167"/>
          <p:cNvGrpSpPr/>
          <p:nvPr/>
        </p:nvGrpSpPr>
        <p:grpSpPr>
          <a:xfrm>
            <a:off x="173623" y="147812"/>
            <a:ext cx="1906120" cy="320041"/>
            <a:chOff x="0" y="0"/>
            <a:chExt cx="1906118" cy="320040"/>
          </a:xfrm>
        </p:grpSpPr>
        <p:sp>
          <p:nvSpPr>
            <p:cNvPr id="164" name="Shape 164"/>
            <p:cNvSpPr/>
            <p:nvPr/>
          </p:nvSpPr>
          <p:spPr>
            <a:xfrm>
              <a:off x="1438103" y="0"/>
              <a:ext cx="1" cy="320041"/>
            </a:xfrm>
            <a:prstGeom prst="line">
              <a:avLst/>
            </a:prstGeom>
            <a:noFill/>
            <a:ln w="6350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0" y="21521"/>
              <a:ext cx="14080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3563A8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3563A8"/>
                  </a:solidFill>
                </a:rPr>
                <a:t>WINLAB SUMMER</a:t>
              </a:r>
            </a:p>
          </p:txBody>
        </p:sp>
        <p:sp>
          <p:nvSpPr>
            <p:cNvPr id="166" name="Shape 166"/>
            <p:cNvSpPr/>
            <p:nvPr/>
          </p:nvSpPr>
          <p:spPr>
            <a:xfrm>
              <a:off x="1462948" y="21521"/>
              <a:ext cx="443171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80808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808080"/>
                  </a:solidFill>
                </a:rPr>
                <a:t>2015</a:t>
              </a:r>
            </a:p>
          </p:txBody>
        </p:sp>
      </p:grpSp>
      <p:graphicFrame>
        <p:nvGraphicFramePr>
          <p:cNvPr id="168" name="Table 168"/>
          <p:cNvGraphicFramePr/>
          <p:nvPr/>
        </p:nvGraphicFramePr>
        <p:xfrm>
          <a:off x="4175365" y="2517843"/>
          <a:ext cx="1204119" cy="2774765"/>
        </p:xfrm>
        <a:graphic>
          <a:graphicData uri="http://schemas.openxmlformats.org/drawingml/2006/table">
            <a:tbl>
              <a:tblPr bandRow="1"/>
              <a:tblGrid>
                <a:gridCol w="1204119"/>
              </a:tblGrid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IMG_1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IMG_2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….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IMG_99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IMG_100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  <p:graphicFrame>
        <p:nvGraphicFramePr>
          <p:cNvPr id="169" name="Table 169"/>
          <p:cNvGraphicFramePr/>
          <p:nvPr/>
        </p:nvGraphicFramePr>
        <p:xfrm>
          <a:off x="6820179" y="2517843"/>
          <a:ext cx="1204119" cy="2774765"/>
        </p:xfrm>
        <a:graphic>
          <a:graphicData uri="http://schemas.openxmlformats.org/drawingml/2006/table">
            <a:tbl>
              <a:tblPr bandRow="1"/>
              <a:tblGrid>
                <a:gridCol w="1204119"/>
              </a:tblGrid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1 to 100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200 to 300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…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9,800 to 9,900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9,900 to 10,000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  <p:sp>
        <p:nvSpPr>
          <p:cNvPr id="170" name="Shape 170"/>
          <p:cNvSpPr/>
          <p:nvPr/>
        </p:nvSpPr>
        <p:spPr>
          <a:xfrm>
            <a:off x="4167700" y="2102528"/>
            <a:ext cx="3142045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C0504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C0504D"/>
                </a:solidFill>
              </a:rPr>
              <a:t>Suppose each image has 100 descriptors</a:t>
            </a:r>
          </a:p>
        </p:txBody>
      </p:sp>
      <p:sp>
        <p:nvSpPr>
          <p:cNvPr id="171" name="Shape 171"/>
          <p:cNvSpPr/>
          <p:nvPr/>
        </p:nvSpPr>
        <p:spPr>
          <a:xfrm>
            <a:off x="5438924" y="2861044"/>
            <a:ext cx="1321817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5438924" y="3337620"/>
            <a:ext cx="1321817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5438924" y="4572452"/>
            <a:ext cx="1321817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5438924" y="4993197"/>
            <a:ext cx="1321817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929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3677391" y="987534"/>
            <a:ext cx="4837217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 ( Matching )</a:t>
            </a:r>
          </a:p>
        </p:txBody>
      </p:sp>
      <p:grpSp>
        <p:nvGrpSpPr>
          <p:cNvPr id="180" name="Group 180"/>
          <p:cNvGrpSpPr/>
          <p:nvPr/>
        </p:nvGrpSpPr>
        <p:grpSpPr>
          <a:xfrm>
            <a:off x="173623" y="147812"/>
            <a:ext cx="1906120" cy="320041"/>
            <a:chOff x="0" y="0"/>
            <a:chExt cx="1906118" cy="320040"/>
          </a:xfrm>
        </p:grpSpPr>
        <p:sp>
          <p:nvSpPr>
            <p:cNvPr id="177" name="Shape 177"/>
            <p:cNvSpPr/>
            <p:nvPr/>
          </p:nvSpPr>
          <p:spPr>
            <a:xfrm>
              <a:off x="1438103" y="0"/>
              <a:ext cx="1" cy="320041"/>
            </a:xfrm>
            <a:prstGeom prst="line">
              <a:avLst/>
            </a:prstGeom>
            <a:noFill/>
            <a:ln w="6350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0" y="21521"/>
              <a:ext cx="14080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3563A8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3563A8"/>
                  </a:solidFill>
                </a:rPr>
                <a:t>WINLAB SUMMER</a:t>
              </a:r>
            </a:p>
          </p:txBody>
        </p:sp>
        <p:sp>
          <p:nvSpPr>
            <p:cNvPr id="179" name="Shape 179"/>
            <p:cNvSpPr/>
            <p:nvPr/>
          </p:nvSpPr>
          <p:spPr>
            <a:xfrm>
              <a:off x="1462948" y="21521"/>
              <a:ext cx="443171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80808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808080"/>
                  </a:solidFill>
                </a:rPr>
                <a:t>2015</a:t>
              </a:r>
            </a:p>
          </p:txBody>
        </p:sp>
      </p:grpSp>
      <p:graphicFrame>
        <p:nvGraphicFramePr>
          <p:cNvPr id="181" name="Table 181"/>
          <p:cNvGraphicFramePr/>
          <p:nvPr/>
        </p:nvGraphicFramePr>
        <p:xfrm>
          <a:off x="919872" y="2503437"/>
          <a:ext cx="1204119" cy="2774765"/>
        </p:xfrm>
        <a:graphic>
          <a:graphicData uri="http://schemas.openxmlformats.org/drawingml/2006/table">
            <a:tbl>
              <a:tblPr bandRow="1"/>
              <a:tblGrid>
                <a:gridCol w="1204119"/>
              </a:tblGrid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200"/>
                        <a:t>Descriptor 1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200"/>
                        <a:t>Descriptor 2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….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200"/>
                        <a:t>Descriptor 99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200"/>
                        <a:t>Descriptor 100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  <p:graphicFrame>
        <p:nvGraphicFramePr>
          <p:cNvPr id="182" name="Table 182"/>
          <p:cNvGraphicFramePr/>
          <p:nvPr/>
        </p:nvGraphicFramePr>
        <p:xfrm>
          <a:off x="6100524" y="2478901"/>
          <a:ext cx="1204119" cy="2774765"/>
        </p:xfrm>
        <a:graphic>
          <a:graphicData uri="http://schemas.openxmlformats.org/drawingml/2006/table">
            <a:tbl>
              <a:tblPr bandRow="1"/>
              <a:tblGrid>
                <a:gridCol w="1204119"/>
              </a:tblGrid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1 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2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…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9,999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Descriptor 10,000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  <p:sp>
        <p:nvSpPr>
          <p:cNvPr id="183" name="Shape 183"/>
          <p:cNvSpPr/>
          <p:nvPr/>
        </p:nvSpPr>
        <p:spPr>
          <a:xfrm>
            <a:off x="3155070" y="3890821"/>
            <a:ext cx="1321818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296433" y="1744647"/>
            <a:ext cx="338234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BBB59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9BBB59"/>
                </a:solidFill>
              </a:rPr>
              <a:t>Descriptors of Requested Image</a:t>
            </a:r>
          </a:p>
        </p:txBody>
      </p:sp>
      <p:sp>
        <p:nvSpPr>
          <p:cNvPr id="185" name="Shape 185"/>
          <p:cNvSpPr/>
          <p:nvPr/>
        </p:nvSpPr>
        <p:spPr>
          <a:xfrm>
            <a:off x="5143633" y="1744647"/>
            <a:ext cx="3255205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9BBB59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9BBB59"/>
                </a:solidFill>
              </a:rPr>
              <a:t>Descriptors of Database Image</a:t>
            </a:r>
          </a:p>
        </p:txBody>
      </p:sp>
      <p:sp>
        <p:nvSpPr>
          <p:cNvPr id="186" name="Shape 186"/>
          <p:cNvSpPr/>
          <p:nvPr/>
        </p:nvSpPr>
        <p:spPr>
          <a:xfrm>
            <a:off x="2328827" y="2929078"/>
            <a:ext cx="3573213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find a descriptor in database with </a:t>
            </a:r>
          </a:p>
          <a:p>
            <a:pPr lvl="0"/>
            <a:r>
              <a:t>the smallest Euclidean distance</a:t>
            </a:r>
          </a:p>
        </p:txBody>
      </p:sp>
      <p:sp>
        <p:nvSpPr>
          <p:cNvPr id="187" name="Shape 187"/>
          <p:cNvSpPr/>
          <p:nvPr/>
        </p:nvSpPr>
        <p:spPr>
          <a:xfrm>
            <a:off x="7668407" y="3005278"/>
            <a:ext cx="2099144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map to image index</a:t>
            </a:r>
          </a:p>
        </p:txBody>
      </p:sp>
      <p:sp>
        <p:nvSpPr>
          <p:cNvPr id="188" name="Shape 188"/>
          <p:cNvSpPr/>
          <p:nvPr/>
        </p:nvSpPr>
        <p:spPr>
          <a:xfrm>
            <a:off x="7884076" y="3814621"/>
            <a:ext cx="1321817" cy="1"/>
          </a:xfrm>
          <a:prstGeom prst="line">
            <a:avLst/>
          </a:prstGeom>
          <a:ln w="12700">
            <a:solidFill>
              <a:srgbClr val="4F81BD"/>
            </a:solidFill>
            <a:miter/>
            <a:tailEnd type="triangle"/>
          </a:ln>
        </p:spPr>
        <p:txBody>
          <a:bodyPr lIns="45719" rIns="45719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9863697" y="1741472"/>
            <a:ext cx="1781583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9BBB59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9BBB59"/>
                </a:solidFill>
              </a:rPr>
              <a:t>Database Image</a:t>
            </a:r>
          </a:p>
        </p:txBody>
      </p:sp>
      <p:graphicFrame>
        <p:nvGraphicFramePr>
          <p:cNvPr id="190" name="Table 190"/>
          <p:cNvGraphicFramePr/>
          <p:nvPr/>
        </p:nvGraphicFramePr>
        <p:xfrm>
          <a:off x="10152428" y="2503437"/>
          <a:ext cx="1204119" cy="2774765"/>
        </p:xfrm>
        <a:graphic>
          <a:graphicData uri="http://schemas.openxmlformats.org/drawingml/2006/table">
            <a:tbl>
              <a:tblPr bandRow="1"/>
              <a:tblGrid>
                <a:gridCol w="1204119"/>
              </a:tblGrid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Image 1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Image 2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t>…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Image 99</a:t>
                      </a:r>
                    </a:p>
                  </a:txBody>
                  <a:tcPr marL="63500" marR="63500" marT="63500" marB="63500" horzOverflow="overflow"/>
                </a:tc>
              </a:tr>
              <a:tr h="554953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100"/>
                        <a:t>Image 100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10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3677391" y="987534"/>
            <a:ext cx="4837217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 ( Matching )</a:t>
            </a:r>
          </a:p>
        </p:txBody>
      </p:sp>
      <p:grpSp>
        <p:nvGrpSpPr>
          <p:cNvPr id="196" name="Group 196"/>
          <p:cNvGrpSpPr/>
          <p:nvPr/>
        </p:nvGrpSpPr>
        <p:grpSpPr>
          <a:xfrm>
            <a:off x="173623" y="147812"/>
            <a:ext cx="1906120" cy="320041"/>
            <a:chOff x="0" y="0"/>
            <a:chExt cx="1906118" cy="320040"/>
          </a:xfrm>
        </p:grpSpPr>
        <p:sp>
          <p:nvSpPr>
            <p:cNvPr id="193" name="Shape 193"/>
            <p:cNvSpPr/>
            <p:nvPr/>
          </p:nvSpPr>
          <p:spPr>
            <a:xfrm>
              <a:off x="1438103" y="0"/>
              <a:ext cx="1" cy="320041"/>
            </a:xfrm>
            <a:prstGeom prst="line">
              <a:avLst/>
            </a:prstGeom>
            <a:noFill/>
            <a:ln w="6350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0" y="21521"/>
              <a:ext cx="14080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3563A8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3563A8"/>
                  </a:solidFill>
                </a:rPr>
                <a:t>WINLAB SUMMER</a:t>
              </a:r>
            </a:p>
          </p:txBody>
        </p:sp>
        <p:sp>
          <p:nvSpPr>
            <p:cNvPr id="195" name="Shape 195"/>
            <p:cNvSpPr/>
            <p:nvPr/>
          </p:nvSpPr>
          <p:spPr>
            <a:xfrm>
              <a:off x="1462948" y="21521"/>
              <a:ext cx="443171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80808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808080"/>
                  </a:solidFill>
                </a:rPr>
                <a:t>2015</a:t>
              </a:r>
            </a:p>
          </p:txBody>
        </p:sp>
      </p:grpSp>
      <p:sp>
        <p:nvSpPr>
          <p:cNvPr id="197" name="Shape 197"/>
          <p:cNvSpPr/>
          <p:nvPr/>
        </p:nvSpPr>
        <p:spPr>
          <a:xfrm>
            <a:off x="4170640" y="1816685"/>
            <a:ext cx="361105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9BBB59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9BBB59"/>
                </a:solidFill>
              </a:rPr>
              <a:t>Calculate mapped times of images</a:t>
            </a:r>
          </a:p>
        </p:txBody>
      </p:sp>
      <p:graphicFrame>
        <p:nvGraphicFramePr>
          <p:cNvPr id="198" name="Table 198"/>
          <p:cNvGraphicFramePr/>
          <p:nvPr/>
        </p:nvGraphicFramePr>
        <p:xfrm>
          <a:off x="3606111" y="2629327"/>
          <a:ext cx="4979776" cy="3012955"/>
        </p:xfrm>
        <a:graphic>
          <a:graphicData uri="http://schemas.openxmlformats.org/drawingml/2006/table">
            <a:tbl>
              <a:tblPr bandRow="1"/>
              <a:tblGrid>
                <a:gridCol w="2489888"/>
                <a:gridCol w="2489888"/>
              </a:tblGrid>
              <a:tr h="602591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Image 1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6</a:t>
                      </a:r>
                    </a:p>
                  </a:txBody>
                  <a:tcPr marL="63500" marR="63500" marT="63500" marB="63500" horzOverflow="overflow"/>
                </a:tc>
              </a:tr>
              <a:tr h="602591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Image 12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2</a:t>
                      </a:r>
                    </a:p>
                  </a:txBody>
                  <a:tcPr marL="63500" marR="63500" marT="63500" marB="63500" horzOverflow="overflow"/>
                </a:tc>
              </a:tr>
              <a:tr h="602591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C0504D"/>
                          </a:solidFill>
                        </a:rPr>
                        <a:t>Image 34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C0504D"/>
                          </a:solidFill>
                        </a:rPr>
                        <a:t>10</a:t>
                      </a:r>
                    </a:p>
                  </a:txBody>
                  <a:tcPr marL="63500" marR="63500" marT="63500" marB="63500" horzOverflow="overflow"/>
                </a:tc>
              </a:tr>
              <a:tr h="602591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Image 65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4</a:t>
                      </a:r>
                    </a:p>
                  </a:txBody>
                  <a:tcPr marL="63500" marR="63500" marT="63500" marB="63500" horzOverflow="overflow"/>
                </a:tc>
              </a:tr>
              <a:tr h="602591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Image 78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/>
                        <a:t>2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110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867785" y="784334"/>
            <a:ext cx="429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CURRENT FRAME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23990" y="3230779"/>
            <a:ext cx="9613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Application Part: </a:t>
            </a:r>
            <a:r>
              <a:rPr lang="en-US" altLang="zh-CN" sz="2400" dirty="0" smtClean="0"/>
              <a:t>Application based on Linux/TCP is already built up and achieved the </a:t>
            </a:r>
            <a:r>
              <a:rPr lang="en-US" altLang="zh-CN" sz="2400" dirty="0"/>
              <a:t>basic Museum </a:t>
            </a:r>
            <a:r>
              <a:rPr lang="en-US" altLang="zh-CN" sz="2400" dirty="0" smtClean="0"/>
              <a:t>Scenario function.</a:t>
            </a:r>
          </a:p>
          <a:p>
            <a:pPr algn="ctr"/>
            <a:r>
              <a:rPr lang="en-US" altLang="zh-CN" sz="2400" dirty="0" smtClean="0"/>
              <a:t>Application using the </a:t>
            </a:r>
            <a:r>
              <a:rPr lang="en-US" altLang="zh-CN" sz="2400" dirty="0" err="1" smtClean="0"/>
              <a:t>MobilityFirst</a:t>
            </a:r>
            <a:r>
              <a:rPr lang="en-US" altLang="zh-CN" sz="2400" dirty="0" smtClean="0"/>
              <a:t> network is also built, but could now only run in the orbit lab.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207933" y="1755165"/>
            <a:ext cx="9613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Image Recognition: </a:t>
            </a:r>
            <a:r>
              <a:rPr lang="en-US" altLang="zh-CN" sz="2400" dirty="0" smtClean="0"/>
              <a:t>Successfully achieved image recognition under half second with acceptable accuracy. Current database size is 100 (images).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66767" y="5000533"/>
            <a:ext cx="9854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Google Glass: </a:t>
            </a:r>
            <a:r>
              <a:rPr lang="en-US" altLang="zh-CN" sz="2400" dirty="0" smtClean="0"/>
              <a:t>Got the Bluetooth communication working. Now trying to live stream the video to the phone and do the combination with MF.</a:t>
            </a:r>
          </a:p>
        </p:txBody>
      </p:sp>
    </p:spTree>
    <p:extLst>
      <p:ext uri="{BB962C8B-B14F-4D97-AF65-F5344CB8AC3E}">
        <p14:creationId xmlns:p14="http://schemas.microsoft.com/office/powerpoint/2010/main" val="3284871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Google Glass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583" y="2096310"/>
            <a:ext cx="3278908" cy="21859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1728" y="1454727"/>
            <a:ext cx="9803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563A8"/>
                </a:solidFill>
              </a:rPr>
              <a:t>Why Google Glass? </a:t>
            </a:r>
            <a:r>
              <a:rPr lang="en-US" dirty="0" smtClean="0"/>
              <a:t>Glass provides us with access to both a camera that is recording exactly what the user is seeing, and a way to give information back to the user unobtrusively. What the user sees and how they sees it is very important.</a:t>
            </a:r>
            <a:r>
              <a:rPr lang="en-US" dirty="0" smtClean="0">
                <a:solidFill>
                  <a:srgbClr val="3563A8"/>
                </a:solidFill>
              </a:rPr>
              <a:t> </a:t>
            </a:r>
            <a:endParaRPr lang="en-US" dirty="0">
              <a:solidFill>
                <a:srgbClr val="3563A8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645244" y="3363537"/>
            <a:ext cx="1507483" cy="916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326288" y="4805772"/>
            <a:ext cx="2186959" cy="124607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672568" y="3948545"/>
            <a:ext cx="2358684" cy="161751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181" y="3515833"/>
            <a:ext cx="611607" cy="611607"/>
          </a:xfrm>
          <a:prstGeom prst="rect">
            <a:avLst/>
          </a:prstGeom>
        </p:spPr>
      </p:pic>
      <p:pic>
        <p:nvPicPr>
          <p:cNvPr id="1026" name="Picture 2" descr="http://www.android.com/media/android_vect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1" b="100000" l="0" r="97754">
                        <a14:foregroundMark x1="45801" y1="27344" x2="45801" y2="27344"/>
                        <a14:foregroundMark x1="29688" y1="45313" x2="29688" y2="45313"/>
                        <a14:foregroundMark x1="71484" y1="42839" x2="71484" y2="42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43" y="4879042"/>
            <a:ext cx="1466048" cy="109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pal.com/_thumbs/pd/weather/two_glossy_clouds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46" r="100000">
                        <a14:foregroundMark x1="4255" y1="35521" x2="4255" y2="35521"/>
                        <a14:foregroundMark x1="34988" y1="5019" x2="34988" y2="5019"/>
                        <a14:foregroundMark x1="78723" y1="83012" x2="78723" y2="83012"/>
                        <a14:foregroundMark x1="96217" y1="64865" x2="96217" y2="64865"/>
                        <a14:foregroundMark x1="69976" y1="92664" x2="69976" y2="92664"/>
                        <a14:foregroundMark x1="54374" y1="95753" x2="54374" y2="95753"/>
                        <a14:foregroundMark x1="16312" y1="15444" x2="16312" y2="15444"/>
                        <a14:foregroundMark x1="1182" y1="30116" x2="1182" y2="301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02" y="4171884"/>
            <a:ext cx="1912216" cy="117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603190" y="5728683"/>
            <a:ext cx="2497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563A8"/>
                </a:solidFill>
              </a:rPr>
              <a:t>Server runs image recognition software</a:t>
            </a:r>
            <a:endParaRPr lang="en-US" sz="1600" dirty="0">
              <a:solidFill>
                <a:srgbClr val="3563A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71047" y="2881861"/>
            <a:ext cx="249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563A8"/>
                </a:solidFill>
              </a:rPr>
              <a:t>Glass captures video</a:t>
            </a:r>
            <a:endParaRPr lang="en-US" sz="1600" dirty="0">
              <a:solidFill>
                <a:srgbClr val="3563A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71046" y="6144181"/>
            <a:ext cx="2497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563A8"/>
                </a:solidFill>
              </a:rPr>
              <a:t>Android phone handles networking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1876353" y="3948545"/>
            <a:ext cx="133533" cy="114168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 flipV="1">
            <a:off x="2858868" y="3924852"/>
            <a:ext cx="133533" cy="114168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 rot="4020000">
            <a:off x="4038496" y="4555089"/>
            <a:ext cx="190241" cy="157526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 rot="14820000">
            <a:off x="3962297" y="4159778"/>
            <a:ext cx="190241" cy="157526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171047" y="4234084"/>
            <a:ext cx="772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Video Data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88253" y="4369561"/>
            <a:ext cx="772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Video Data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11913" y="5342721"/>
            <a:ext cx="807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91387" y="4169505"/>
            <a:ext cx="807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43121" y="4323394"/>
            <a:ext cx="982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563A8"/>
                </a:solidFill>
              </a:rPr>
              <a:t>Bluetooth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668486" y="4965260"/>
            <a:ext cx="982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563A8"/>
                </a:solidFill>
              </a:rPr>
              <a:t>MF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621309" y="2804916"/>
            <a:ext cx="210898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3563A8"/>
                </a:solidFill>
              </a:rPr>
              <a:t>Outline of process</a:t>
            </a:r>
            <a:r>
              <a:rPr lang="en-US" dirty="0" smtClean="0">
                <a:solidFill>
                  <a:srgbClr val="3563A8"/>
                </a:solidFill>
              </a:rPr>
              <a:t>:</a:t>
            </a:r>
            <a:endParaRPr lang="en-US" dirty="0">
              <a:solidFill>
                <a:srgbClr val="3563A8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88385" y="4417377"/>
            <a:ext cx="4513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563A8"/>
                </a:solidFill>
              </a:rPr>
              <a:t>Why the phone as a go between? </a:t>
            </a:r>
            <a:r>
              <a:rPr lang="en-US" dirty="0" smtClean="0"/>
              <a:t>Glass is relatively low on battery and computing. Transferring networking to a phone will</a:t>
            </a:r>
            <a:r>
              <a:rPr lang="en-US" dirty="0" smtClean="0">
                <a:solidFill>
                  <a:srgbClr val="3563A8"/>
                </a:solidFill>
              </a:rPr>
              <a:t> </a:t>
            </a:r>
            <a:r>
              <a:rPr lang="en-US" dirty="0" smtClean="0"/>
              <a:t>improve both battery life and networking speeds.</a:t>
            </a:r>
            <a:endParaRPr lang="en-US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600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Google Glass-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12847" y="1724891"/>
            <a:ext cx="9803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563A8"/>
                </a:solidFill>
              </a:rPr>
              <a:t>Previous progress: </a:t>
            </a:r>
            <a:r>
              <a:rPr lang="en-US" dirty="0" smtClean="0"/>
              <a:t>The android Bluetooth APIs have been implemented on the Glass and the phone and data can be transferred in between them. Separately, the </a:t>
            </a:r>
            <a:r>
              <a:rPr lang="en-US" dirty="0" err="1" smtClean="0"/>
              <a:t>MobilityFirst</a:t>
            </a:r>
            <a:r>
              <a:rPr lang="en-US" dirty="0" smtClean="0"/>
              <a:t> client code has been written for C++ and needs to be implemented in Java for android. (</a:t>
            </a:r>
            <a:r>
              <a:rPr lang="en-US" dirty="0" err="1" smtClean="0"/>
              <a:t>MobilityFirst</a:t>
            </a:r>
            <a:r>
              <a:rPr lang="en-US" dirty="0" smtClean="0"/>
              <a:t> already support Java and android.)</a:t>
            </a:r>
            <a:endParaRPr lang="en-US" dirty="0">
              <a:solidFill>
                <a:srgbClr val="3563A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65247" y="3352800"/>
            <a:ext cx="9803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563A8"/>
                </a:solidFill>
              </a:rPr>
              <a:t>Future Goals: </a:t>
            </a:r>
            <a:r>
              <a:rPr lang="en-US" dirty="0" smtClean="0"/>
              <a:t>The camera data collection needs to be implemented on the Glass and the </a:t>
            </a:r>
            <a:r>
              <a:rPr lang="en-US" dirty="0" err="1" smtClean="0"/>
              <a:t>MobilityFirst</a:t>
            </a:r>
            <a:r>
              <a:rPr lang="en-US" dirty="0" smtClean="0"/>
              <a:t> client code needs to be converted to be used for android. Also, a system to tell the user the results of the image recognition algorithm needs to be designed.</a:t>
            </a:r>
            <a:endParaRPr lang="en-US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791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EMBEDDED WITH MF API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66252" y="2790399"/>
            <a:ext cx="1568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</a:rPr>
              <a:t>C</a:t>
            </a:r>
            <a:r>
              <a:rPr lang="en-US" altLang="zh-CN" sz="2400" dirty="0" smtClean="0">
                <a:solidFill>
                  <a:schemeClr val="tx2"/>
                </a:solidFill>
              </a:rPr>
              <a:t>lient node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3669" y="2790399"/>
            <a:ext cx="1750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 node</a:t>
            </a:r>
          </a:p>
        </p:txBody>
      </p:sp>
      <p:sp>
        <p:nvSpPr>
          <p:cNvPr id="6" name="椭圆 5"/>
          <p:cNvSpPr/>
          <p:nvPr/>
        </p:nvSpPr>
        <p:spPr>
          <a:xfrm>
            <a:off x="890752" y="2527471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550104" y="2527471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2209189" y="3020790"/>
            <a:ext cx="1340915" cy="7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2222939" y="3397202"/>
            <a:ext cx="1346229" cy="5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328556" y="2975064"/>
            <a:ext cx="114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MF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06013" y="4043532"/>
            <a:ext cx="357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Scheme of the first step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52096" y="1451571"/>
            <a:ext cx="62445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2"/>
                </a:solidFill>
              </a:rPr>
              <a:t>Issues Encountered:</a:t>
            </a:r>
            <a:r>
              <a:rPr lang="en-US" altLang="zh-CN" sz="2400" dirty="0" smtClean="0"/>
              <a:t>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(1) TCP socket we used to employ is connection-oriented, while MF socket is not.</a:t>
            </a:r>
            <a:endParaRPr lang="en-US" altLang="zh-CN" sz="2400" dirty="0"/>
          </a:p>
          <a:p>
            <a:r>
              <a:rPr lang="en-US" altLang="zh-CN" sz="2400" dirty="0" smtClean="0"/>
              <a:t>    (2)  We used plenty sockets for communication in TCP version</a:t>
            </a:r>
            <a:r>
              <a:rPr lang="en-US" altLang="zh-CN" sz="2400" dirty="0"/>
              <a:t>.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B</a:t>
            </a:r>
            <a:r>
              <a:rPr lang="en-US" altLang="zh-CN" sz="2400" dirty="0" smtClean="0"/>
              <a:t>ut for MF, both client and server would only have one GUID.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454590" y="4043532"/>
            <a:ext cx="62445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2"/>
                </a:solidFill>
              </a:rPr>
              <a:t>Solution:</a:t>
            </a:r>
            <a:r>
              <a:rPr lang="en-US" altLang="zh-CN" sz="2400" dirty="0" smtClean="0"/>
              <a:t>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Develop a Message Distributor to classify and distribute the message received through the unique GUID.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Basically achieved by adding additional header to define who and what.</a:t>
            </a:r>
          </a:p>
        </p:txBody>
      </p:sp>
    </p:spTree>
    <p:extLst>
      <p:ext uri="{BB962C8B-B14F-4D97-AF65-F5344CB8AC3E}">
        <p14:creationId xmlns:p14="http://schemas.microsoft.com/office/powerpoint/2010/main" val="4091759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DEMO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066277" y="1585424"/>
            <a:ext cx="2811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This is the TCP version. The client side is now displaying the result, including </a:t>
            </a:r>
            <a:r>
              <a:rPr lang="en-US" altLang="zh-CN" sz="2400" dirty="0" smtClean="0"/>
              <a:t>title</a:t>
            </a:r>
            <a:r>
              <a:rPr lang="en-US" altLang="zh-CN" sz="2400" dirty="0" smtClean="0"/>
              <a:t>, artist and date of the paintings.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76" y="1473284"/>
            <a:ext cx="8521984" cy="507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01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Next </a:t>
            </a:r>
            <a:r>
              <a:rPr lang="en-US" altLang="zh-CN" sz="2400" b="1" dirty="0">
                <a:solidFill>
                  <a:srgbClr val="3563A8"/>
                </a:solidFill>
              </a:rPr>
              <a:t>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1568162" y="1716499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568161" y="2778241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72"/>
          <p:cNvSpPr>
            <a:spLocks noEditPoints="1"/>
          </p:cNvSpPr>
          <p:nvPr/>
        </p:nvSpPr>
        <p:spPr bwMode="auto">
          <a:xfrm>
            <a:off x="1751360" y="1887416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39" name="Freeform 73"/>
          <p:cNvSpPr>
            <a:spLocks noEditPoints="1"/>
          </p:cNvSpPr>
          <p:nvPr/>
        </p:nvSpPr>
        <p:spPr bwMode="auto">
          <a:xfrm>
            <a:off x="1750250" y="3014203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19472" y="1520296"/>
            <a:ext cx="6998842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Continue to set up the connection between mf network and the general computer.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519471" y="2684409"/>
            <a:ext cx="7324919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Develop the client program based on google glass and Android phone.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572824" y="3975441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2"/>
          <p:cNvSpPr>
            <a:spLocks noEditPoints="1"/>
          </p:cNvSpPr>
          <p:nvPr/>
        </p:nvSpPr>
        <p:spPr bwMode="auto">
          <a:xfrm>
            <a:off x="1756022" y="4146358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11852" y="3918074"/>
            <a:ext cx="7791847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Try to improve the speed and accuracy of the recognition on Image processing aspect and on the cloud computing aspect.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568161" y="5229973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73"/>
          <p:cNvSpPr>
            <a:spLocks noEditPoints="1"/>
          </p:cNvSpPr>
          <p:nvPr/>
        </p:nvSpPr>
        <p:spPr bwMode="auto">
          <a:xfrm>
            <a:off x="1750250" y="5465935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19471" y="5190095"/>
            <a:ext cx="7666497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Determine how to implement optimal data encryption using cryptographic/utility functions from the OpenSSL core library.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3771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55415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3646621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TEAM MEMBERS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187004" y="3546687"/>
            <a:ext cx="2459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b="1" dirty="0" smtClean="0">
                <a:solidFill>
                  <a:srgbClr val="3563A8"/>
                </a:solidFill>
              </a:rPr>
              <a:t> </a:t>
            </a:r>
            <a:r>
              <a:rPr lang="en-US" altLang="zh-CN" sz="1600" b="1" dirty="0" err="1" smtClean="0">
                <a:solidFill>
                  <a:srgbClr val="3563A8"/>
                </a:solidFill>
              </a:rPr>
              <a:t>Ganesan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27920" y="3549730"/>
            <a:ext cx="1864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b="1" dirty="0" smtClean="0">
                <a:solidFill>
                  <a:srgbClr val="3563A8"/>
                </a:solidFill>
              </a:rPr>
              <a:t> Zhang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793871" y="3546687"/>
            <a:ext cx="1889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563A8"/>
                </a:solidFill>
              </a:rPr>
              <a:t>Zihong Zheng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920" y="1452191"/>
            <a:ext cx="2074616" cy="2040039"/>
          </a:xfrm>
          <a:prstGeom prst="rect">
            <a:avLst/>
          </a:prstGeom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193" y="1452191"/>
            <a:ext cx="1888393" cy="203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矩形 37"/>
          <p:cNvSpPr/>
          <p:nvPr/>
        </p:nvSpPr>
        <p:spPr>
          <a:xfrm>
            <a:off x="4723317" y="12222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871" y="1452192"/>
            <a:ext cx="2039648" cy="2039648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29946" y="6320003"/>
            <a:ext cx="1906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3563A8"/>
                </a:solidFill>
              </a:rPr>
              <a:t>Shantanu Ghosh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24773" y="6271101"/>
            <a:ext cx="1906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 smtClean="0">
                <a:solidFill>
                  <a:srgbClr val="3563A8"/>
                </a:solidFill>
              </a:rPr>
              <a:t>Avi</a:t>
            </a:r>
            <a:r>
              <a:rPr lang="en-US" altLang="zh-CN" sz="1600" b="1" dirty="0" smtClean="0">
                <a:solidFill>
                  <a:srgbClr val="3563A8"/>
                </a:solidFill>
              </a:rPr>
              <a:t> </a:t>
            </a:r>
            <a:r>
              <a:rPr lang="en-US" altLang="zh-CN" sz="1600" b="1" dirty="0">
                <a:solidFill>
                  <a:srgbClr val="3563A8"/>
                </a:solidFill>
              </a:rPr>
              <a:t>Cooper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84" y="4074162"/>
            <a:ext cx="2336600" cy="2198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176" y="4073772"/>
            <a:ext cx="2075027" cy="219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55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2856441" y="804706"/>
            <a:ext cx="596609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3563A8"/>
                </a:solidFill>
              </a:rPr>
              <a:t>BACKGROUND</a:t>
            </a:r>
            <a:endParaRPr sz="2400" dirty="0">
              <a:solidFill>
                <a:srgbClr val="3563A8"/>
              </a:solidFill>
            </a:endParaRPr>
          </a:p>
        </p:txBody>
      </p:sp>
      <p:sp>
        <p:nvSpPr>
          <p:cNvPr id="98" name="Shape 98"/>
          <p:cNvSpPr/>
          <p:nvPr/>
        </p:nvSpPr>
        <p:spPr>
          <a:xfrm>
            <a:off x="4647167" y="1296799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2" name="Group 102"/>
          <p:cNvGrpSpPr/>
          <p:nvPr/>
        </p:nvGrpSpPr>
        <p:grpSpPr>
          <a:xfrm>
            <a:off x="173623" y="147812"/>
            <a:ext cx="1906120" cy="320041"/>
            <a:chOff x="0" y="0"/>
            <a:chExt cx="1906118" cy="320040"/>
          </a:xfrm>
        </p:grpSpPr>
        <p:sp>
          <p:nvSpPr>
            <p:cNvPr id="99" name="Shape 99"/>
            <p:cNvSpPr/>
            <p:nvPr/>
          </p:nvSpPr>
          <p:spPr>
            <a:xfrm>
              <a:off x="1438103" y="0"/>
              <a:ext cx="1" cy="320041"/>
            </a:xfrm>
            <a:prstGeom prst="line">
              <a:avLst/>
            </a:prstGeom>
            <a:noFill/>
            <a:ln w="6350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0" y="21521"/>
              <a:ext cx="14080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3563A8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3563A8"/>
                  </a:solidFill>
                </a:rPr>
                <a:t>WINLAB SUMMER</a:t>
              </a:r>
            </a:p>
          </p:txBody>
        </p:sp>
        <p:sp>
          <p:nvSpPr>
            <p:cNvPr id="101" name="Shape 101"/>
            <p:cNvSpPr/>
            <p:nvPr/>
          </p:nvSpPr>
          <p:spPr>
            <a:xfrm>
              <a:off x="1462948" y="21521"/>
              <a:ext cx="443171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80808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808080"/>
                  </a:solidFill>
                </a:rPr>
                <a:t>2015</a:t>
              </a:r>
            </a:p>
          </p:txBody>
        </p:sp>
      </p:grpSp>
      <p:pic>
        <p:nvPicPr>
          <p:cNvPr id="103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5050" y="1517650"/>
            <a:ext cx="3810000" cy="38227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/>
        </p:nvSpPr>
        <p:spPr>
          <a:xfrm>
            <a:off x="300894" y="5513699"/>
            <a:ext cx="544812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 u="sng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hlinkClick r:id="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1000" u="sng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hlinkClick r:id="rId4"/>
              </a:rPr>
              <a:t>http://www2.le.ac.uk/departments/english/undergraduate/images/new%20walk%20museum.jpg</a:t>
            </a:r>
          </a:p>
        </p:txBody>
      </p:sp>
      <p:sp>
        <p:nvSpPr>
          <p:cNvPr id="107" name="Shape 107"/>
          <p:cNvSpPr/>
          <p:nvPr/>
        </p:nvSpPr>
        <p:spPr>
          <a:xfrm>
            <a:off x="5989079" y="2343066"/>
            <a:ext cx="272125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/>
              <a:t>Author?</a:t>
            </a:r>
          </a:p>
          <a:p>
            <a:pPr lvl="0"/>
            <a:r>
              <a:rPr dirty="0" smtClean="0"/>
              <a:t>Year</a:t>
            </a:r>
            <a:r>
              <a:rPr dirty="0"/>
              <a:t>?</a:t>
            </a:r>
          </a:p>
          <a:p>
            <a:pPr lvl="0"/>
            <a:r>
              <a:rPr dirty="0"/>
              <a:t>Background Introduction?</a:t>
            </a:r>
          </a:p>
        </p:txBody>
      </p:sp>
      <p:sp>
        <p:nvSpPr>
          <p:cNvPr id="13" name="Shape 108"/>
          <p:cNvSpPr/>
          <p:nvPr/>
        </p:nvSpPr>
        <p:spPr>
          <a:xfrm>
            <a:off x="5108255" y="3515930"/>
            <a:ext cx="686901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Communicating directly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dirty="0">
                <a:solidFill>
                  <a:schemeClr val="accent3">
                    <a:lumMod val="50000"/>
                  </a:schemeClr>
                </a:solidFill>
              </a:rPr>
              <a:t>a local server would 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provide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faster </a:t>
            </a:r>
            <a:r>
              <a:rPr dirty="0">
                <a:solidFill>
                  <a:schemeClr val="accent3">
                    <a:lumMod val="50000"/>
                  </a:schemeClr>
                </a:solidFill>
              </a:rPr>
              <a:t>service rather 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than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having data routed through the user’s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home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network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Shape 105"/>
          <p:cNvSpPr/>
          <p:nvPr/>
        </p:nvSpPr>
        <p:spPr>
          <a:xfrm>
            <a:off x="4979458" y="1790093"/>
            <a:ext cx="699781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B4CC83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accent3">
                    <a:lumMod val="50000"/>
                  </a:schemeClr>
                </a:solidFill>
              </a:rPr>
              <a:t>Suppose a Japanese tourist is walking in 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MoMA…</a:t>
            </a:r>
            <a:r>
              <a:rPr dirty="0" err="1" smtClean="0">
                <a:solidFill>
                  <a:schemeClr val="accent3">
                    <a:lumMod val="50000"/>
                  </a:schemeClr>
                </a:solidFill>
              </a:rPr>
              <a:t>He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/She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dirty="0">
                <a:solidFill>
                  <a:schemeClr val="accent3">
                    <a:lumMod val="50000"/>
                  </a:schemeClr>
                </a:solidFill>
              </a:rPr>
              <a:t>may </a:t>
            </a:r>
            <a:r>
              <a:rPr dirty="0" smtClean="0">
                <a:solidFill>
                  <a:schemeClr val="accent3">
                    <a:lumMod val="50000"/>
                  </a:schemeClr>
                </a:solidFill>
              </a:rPr>
              <a:t>ask</a:t>
            </a:r>
            <a:endParaRPr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Shape 106"/>
          <p:cNvSpPr/>
          <p:nvPr/>
        </p:nvSpPr>
        <p:spPr>
          <a:xfrm>
            <a:off x="5108255" y="4514814"/>
            <a:ext cx="675906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lang="en-US" dirty="0" smtClean="0">
                <a:solidFill>
                  <a:srgbClr val="C0504D"/>
                </a:solidFill>
              </a:rPr>
              <a:t>A </a:t>
            </a:r>
            <a:r>
              <a:rPr dirty="0" smtClean="0">
                <a:solidFill>
                  <a:srgbClr val="C0504D"/>
                </a:solidFill>
              </a:rPr>
              <a:t>CPS </a:t>
            </a:r>
            <a:r>
              <a:rPr dirty="0">
                <a:solidFill>
                  <a:srgbClr val="C0504D"/>
                </a:solidFill>
              </a:rPr>
              <a:t>system built on mobility first </a:t>
            </a:r>
            <a:r>
              <a:rPr dirty="0" smtClean="0">
                <a:solidFill>
                  <a:srgbClr val="C0504D"/>
                </a:solidFill>
              </a:rPr>
              <a:t>network</a:t>
            </a:r>
            <a:r>
              <a:rPr lang="en-US" dirty="0" smtClean="0">
                <a:solidFill>
                  <a:srgbClr val="C0504D"/>
                </a:solidFill>
              </a:rPr>
              <a:t> can allow the tourist to obtain information about these paintings in a fast and hassle free way.</a:t>
            </a:r>
            <a:endParaRPr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634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068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131979" y="1959740"/>
            <a:ext cx="199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LOCAL 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3131979" y="4424569"/>
            <a:ext cx="530301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7529209" y="5730766"/>
            <a:ext cx="1147863" cy="36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73956" y="5929903"/>
            <a:ext cx="26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MobilityFirst</a:t>
            </a:r>
            <a:r>
              <a:rPr lang="en-US" altLang="zh-CN" dirty="0" smtClean="0"/>
              <a:t> 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8290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Mobility First (MF)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2161075" y="1974574"/>
            <a:ext cx="7696200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mtClean="0"/>
              <a:t>Part of Future Internet Architecture Program</a:t>
            </a:r>
          </a:p>
          <a:p>
            <a:pPr marL="457200" indent="-457200"/>
            <a:r>
              <a:rPr lang="en-US" smtClean="0"/>
              <a:t>Replaces fixed-Host/Server model</a:t>
            </a:r>
          </a:p>
          <a:p>
            <a:pPr marL="457200" indent="-457200"/>
            <a:r>
              <a:rPr lang="en-US" smtClean="0"/>
              <a:t>Mobility centric architecture (Considers Frequent shifts in Device’s location)</a:t>
            </a:r>
          </a:p>
          <a:p>
            <a:pPr marL="457200" indent="-457200"/>
            <a:r>
              <a:rPr lang="en-US" smtClean="0"/>
              <a:t>Uses a Globally Unique Identifier (GUID) and a Global Name Resolution Service (GNRS)</a:t>
            </a:r>
          </a:p>
          <a:p>
            <a:pPr marL="457200" indent="-457200"/>
            <a:endParaRPr lang="en-US" smtClean="0"/>
          </a:p>
          <a:p>
            <a:pPr marL="457200" indent="-4572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48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arrow"/>
          <p:cNvSpPr/>
          <p:nvPr/>
        </p:nvSpPr>
        <p:spPr bwMode="auto">
          <a:xfrm>
            <a:off x="3890607" y="220493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GUID</a:t>
            </a:r>
          </a:p>
        </p:txBody>
      </p:sp>
      <p:sp>
        <p:nvSpPr>
          <p:cNvPr id="3" name="Oval 20"/>
          <p:cNvSpPr/>
          <p:nvPr/>
        </p:nvSpPr>
        <p:spPr bwMode="auto">
          <a:xfrm>
            <a:off x="2908697" y="195550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200125" y="2311937"/>
            <a:ext cx="583358" cy="882729"/>
          </a:xfrm>
          <a:custGeom>
            <a:avLst/>
            <a:gdLst>
              <a:gd name="T0" fmla="*/ 0 w 14953"/>
              <a:gd name="T1" fmla="*/ 0 h 16970"/>
              <a:gd name="T2" fmla="*/ 1361 w 14953"/>
              <a:gd name="T3" fmla="*/ 15274 h 16970"/>
              <a:gd name="T4" fmla="*/ 7472 w 14953"/>
              <a:gd name="T5" fmla="*/ 16970 h 16970"/>
              <a:gd name="T6" fmla="*/ 13590 w 14953"/>
              <a:gd name="T7" fmla="*/ 15274 h 16970"/>
              <a:gd name="T8" fmla="*/ 14953 w 14953"/>
              <a:gd name="T9" fmla="*/ 0 h 16970"/>
              <a:gd name="T10" fmla="*/ 0 w 14953"/>
              <a:gd name="T11" fmla="*/ 0 h 16970"/>
              <a:gd name="T12" fmla="*/ 12000 w 14953"/>
              <a:gd name="T13" fmla="*/ 4996 h 16970"/>
              <a:gd name="T14" fmla="*/ 11996 w 14953"/>
              <a:gd name="T15" fmla="*/ 4996 h 16970"/>
              <a:gd name="T16" fmla="*/ 4831 w 14953"/>
              <a:gd name="T17" fmla="*/ 4996 h 16970"/>
              <a:gd name="T18" fmla="*/ 5004 w 14953"/>
              <a:gd name="T19" fmla="*/ 6914 h 16970"/>
              <a:gd name="T20" fmla="*/ 11830 w 14953"/>
              <a:gd name="T21" fmla="*/ 6914 h 16970"/>
              <a:gd name="T22" fmla="*/ 11315 w 14953"/>
              <a:gd name="T23" fmla="*/ 12664 h 16970"/>
              <a:gd name="T24" fmla="*/ 7474 w 14953"/>
              <a:gd name="T25" fmla="*/ 13729 h 16970"/>
              <a:gd name="T26" fmla="*/ 3636 w 14953"/>
              <a:gd name="T27" fmla="*/ 12664 h 16970"/>
              <a:gd name="T28" fmla="*/ 3369 w 14953"/>
              <a:gd name="T29" fmla="*/ 9657 h 16970"/>
              <a:gd name="T30" fmla="*/ 5249 w 14953"/>
              <a:gd name="T31" fmla="*/ 9657 h 16970"/>
              <a:gd name="T32" fmla="*/ 5389 w 14953"/>
              <a:gd name="T33" fmla="*/ 11218 h 16970"/>
              <a:gd name="T34" fmla="*/ 7474 w 14953"/>
              <a:gd name="T35" fmla="*/ 11780 h 16970"/>
              <a:gd name="T36" fmla="*/ 9565 w 14953"/>
              <a:gd name="T37" fmla="*/ 11216 h 16970"/>
              <a:gd name="T38" fmla="*/ 9782 w 14953"/>
              <a:gd name="T39" fmla="*/ 8787 h 16970"/>
              <a:gd name="T40" fmla="*/ 3291 w 14953"/>
              <a:gd name="T41" fmla="*/ 8787 h 16970"/>
              <a:gd name="T42" fmla="*/ 2786 w 14953"/>
              <a:gd name="T43" fmla="*/ 3123 h 16970"/>
              <a:gd name="T44" fmla="*/ 12168 w 14953"/>
              <a:gd name="T45" fmla="*/ 3123 h 16970"/>
              <a:gd name="T46" fmla="*/ 12000 w 14953"/>
              <a:gd name="T47" fmla="*/ 4996 h 16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53" h="16970">
                <a:moveTo>
                  <a:pt x="0" y="0"/>
                </a:moveTo>
                <a:lnTo>
                  <a:pt x="1361" y="15274"/>
                </a:lnTo>
                <a:lnTo>
                  <a:pt x="7472" y="16970"/>
                </a:lnTo>
                <a:lnTo>
                  <a:pt x="13590" y="15274"/>
                </a:lnTo>
                <a:lnTo>
                  <a:pt x="14953" y="0"/>
                </a:lnTo>
                <a:lnTo>
                  <a:pt x="0" y="0"/>
                </a:lnTo>
                <a:close/>
                <a:moveTo>
                  <a:pt x="12000" y="4996"/>
                </a:moveTo>
                <a:lnTo>
                  <a:pt x="11996" y="4996"/>
                </a:lnTo>
                <a:lnTo>
                  <a:pt x="4831" y="4996"/>
                </a:lnTo>
                <a:lnTo>
                  <a:pt x="5004" y="6914"/>
                </a:lnTo>
                <a:lnTo>
                  <a:pt x="11830" y="6914"/>
                </a:lnTo>
                <a:lnTo>
                  <a:pt x="11315" y="12664"/>
                </a:lnTo>
                <a:lnTo>
                  <a:pt x="7474" y="13729"/>
                </a:lnTo>
                <a:lnTo>
                  <a:pt x="3636" y="12664"/>
                </a:lnTo>
                <a:lnTo>
                  <a:pt x="3369" y="9657"/>
                </a:lnTo>
                <a:lnTo>
                  <a:pt x="5249" y="9657"/>
                </a:lnTo>
                <a:lnTo>
                  <a:pt x="5389" y="11218"/>
                </a:lnTo>
                <a:lnTo>
                  <a:pt x="7474" y="11780"/>
                </a:lnTo>
                <a:lnTo>
                  <a:pt x="9565" y="11216"/>
                </a:lnTo>
                <a:lnTo>
                  <a:pt x="9782" y="8787"/>
                </a:lnTo>
                <a:lnTo>
                  <a:pt x="3291" y="8787"/>
                </a:lnTo>
                <a:lnTo>
                  <a:pt x="2786" y="3123"/>
                </a:lnTo>
                <a:lnTo>
                  <a:pt x="12168" y="3123"/>
                </a:lnTo>
                <a:lnTo>
                  <a:pt x="12000" y="4996"/>
                </a:lnTo>
                <a:close/>
              </a:path>
            </a:pathLst>
          </a:custGeom>
          <a:solidFill>
            <a:srgbClr val="3563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>
              <a:defRPr/>
            </a:pPr>
            <a:endParaRPr lang="en-US" kern="0">
              <a:solidFill>
                <a:srgbClr val="000000"/>
              </a:solidFill>
            </a:endParaRPr>
          </a:p>
        </p:txBody>
      </p:sp>
      <p:sp>
        <p:nvSpPr>
          <p:cNvPr id="6" name="3 arrow"/>
          <p:cNvSpPr/>
          <p:nvPr/>
        </p:nvSpPr>
        <p:spPr bwMode="auto">
          <a:xfrm>
            <a:off x="3890607" y="3771347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GNRS</a:t>
            </a:r>
          </a:p>
        </p:txBody>
      </p:sp>
      <p:sp>
        <p:nvSpPr>
          <p:cNvPr id="7" name="Oval 24"/>
          <p:cNvSpPr/>
          <p:nvPr/>
        </p:nvSpPr>
        <p:spPr bwMode="auto">
          <a:xfrm>
            <a:off x="2908697" y="3521910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3 arrow"/>
          <p:cNvSpPr/>
          <p:nvPr/>
        </p:nvSpPr>
        <p:spPr bwMode="auto">
          <a:xfrm>
            <a:off x="3890607" y="535409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altLang="zh-CN" sz="2400" kern="0" dirty="0">
                <a:solidFill>
                  <a:srgbClr val="3563A8"/>
                </a:solidFill>
              </a:rPr>
              <a:t>GSTAR</a:t>
            </a:r>
            <a:endParaRPr lang="en-US" sz="2400" kern="0" dirty="0">
              <a:solidFill>
                <a:srgbClr val="3563A8"/>
              </a:solidFill>
            </a:endParaRPr>
          </a:p>
        </p:txBody>
      </p:sp>
      <p:sp>
        <p:nvSpPr>
          <p:cNvPr id="10" name="Oval 30"/>
          <p:cNvSpPr/>
          <p:nvPr/>
        </p:nvSpPr>
        <p:spPr bwMode="auto">
          <a:xfrm>
            <a:off x="2908697" y="510466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Rounded Rectangle 114"/>
          <p:cNvSpPr/>
          <p:nvPr/>
        </p:nvSpPr>
        <p:spPr bwMode="auto">
          <a:xfrm rot="221567" flipH="1">
            <a:off x="3186823" y="3863583"/>
            <a:ext cx="609965" cy="817107"/>
          </a:xfrm>
          <a:custGeom>
            <a:avLst/>
            <a:gdLst/>
            <a:ahLst/>
            <a:cxnLst/>
            <a:rect l="l" t="t" r="r" b="b"/>
            <a:pathLst>
              <a:path w="2827740" h="2841018">
                <a:moveTo>
                  <a:pt x="2117041" y="2272596"/>
                </a:moveTo>
                <a:cubicBezTo>
                  <a:pt x="2274182" y="2430255"/>
                  <a:pt x="2238127" y="2601798"/>
                  <a:pt x="2223679" y="2692721"/>
                </a:cubicBezTo>
                <a:cubicBezTo>
                  <a:pt x="2087867" y="2792948"/>
                  <a:pt x="1357746" y="2843650"/>
                  <a:pt x="1121506" y="2840913"/>
                </a:cubicBezTo>
                <a:cubicBezTo>
                  <a:pt x="1044789" y="2769727"/>
                  <a:pt x="974832" y="2713830"/>
                  <a:pt x="944068" y="2685198"/>
                </a:cubicBezTo>
                <a:lnTo>
                  <a:pt x="949266" y="2662763"/>
                </a:lnTo>
                <a:cubicBezTo>
                  <a:pt x="1037829" y="2646207"/>
                  <a:pt x="1103471" y="2652034"/>
                  <a:pt x="1192034" y="2635479"/>
                </a:cubicBezTo>
                <a:cubicBezTo>
                  <a:pt x="1195810" y="2689822"/>
                  <a:pt x="1161799" y="2763439"/>
                  <a:pt x="1197770" y="2758909"/>
                </a:cubicBezTo>
                <a:cubicBezTo>
                  <a:pt x="1219321" y="2617009"/>
                  <a:pt x="1247325" y="2486286"/>
                  <a:pt x="1070819" y="2355083"/>
                </a:cubicBezTo>
                <a:close/>
                <a:moveTo>
                  <a:pt x="880843" y="1369000"/>
                </a:moveTo>
                <a:lnTo>
                  <a:pt x="580558" y="1387799"/>
                </a:lnTo>
                <a:lnTo>
                  <a:pt x="592303" y="1748079"/>
                </a:lnTo>
                <a:lnTo>
                  <a:pt x="902911" y="1717220"/>
                </a:lnTo>
                <a:close/>
                <a:moveTo>
                  <a:pt x="1907670" y="1396424"/>
                </a:moveTo>
                <a:lnTo>
                  <a:pt x="1907670" y="1396424"/>
                </a:lnTo>
                <a:lnTo>
                  <a:pt x="1907670" y="1396425"/>
                </a:lnTo>
                <a:close/>
                <a:moveTo>
                  <a:pt x="2509109" y="1363418"/>
                </a:moveTo>
                <a:cubicBezTo>
                  <a:pt x="2527338" y="1363418"/>
                  <a:pt x="2542116" y="1378196"/>
                  <a:pt x="2542116" y="1396425"/>
                </a:cubicBezTo>
                <a:lnTo>
                  <a:pt x="2542115" y="1396425"/>
                </a:lnTo>
                <a:cubicBezTo>
                  <a:pt x="2542115" y="1414654"/>
                  <a:pt x="2527337" y="1429432"/>
                  <a:pt x="2509108" y="1429432"/>
                </a:cubicBezTo>
                <a:lnTo>
                  <a:pt x="1940677" y="1429431"/>
                </a:lnTo>
                <a:cubicBezTo>
                  <a:pt x="1922448" y="1429431"/>
                  <a:pt x="1907670" y="1414653"/>
                  <a:pt x="1907670" y="1396424"/>
                </a:cubicBezTo>
                <a:cubicBezTo>
                  <a:pt x="1907670" y="1378196"/>
                  <a:pt x="1922448" y="1363418"/>
                  <a:pt x="1940677" y="1363418"/>
                </a:cubicBezTo>
                <a:close/>
                <a:moveTo>
                  <a:pt x="1889465" y="1264749"/>
                </a:moveTo>
                <a:lnTo>
                  <a:pt x="1889465" y="1264749"/>
                </a:lnTo>
                <a:lnTo>
                  <a:pt x="1889465" y="1264750"/>
                </a:lnTo>
                <a:close/>
                <a:moveTo>
                  <a:pt x="2490904" y="1231743"/>
                </a:moveTo>
                <a:cubicBezTo>
                  <a:pt x="2509133" y="1231743"/>
                  <a:pt x="2523911" y="1246521"/>
                  <a:pt x="2523911" y="1264750"/>
                </a:cubicBezTo>
                <a:lnTo>
                  <a:pt x="2523910" y="1264750"/>
                </a:lnTo>
                <a:cubicBezTo>
                  <a:pt x="2523910" y="1282979"/>
                  <a:pt x="2509132" y="1297757"/>
                  <a:pt x="2490903" y="1297757"/>
                </a:cubicBezTo>
                <a:lnTo>
                  <a:pt x="1922472" y="1297756"/>
                </a:lnTo>
                <a:cubicBezTo>
                  <a:pt x="1904243" y="1297756"/>
                  <a:pt x="1889465" y="1282978"/>
                  <a:pt x="1889465" y="1264749"/>
                </a:cubicBezTo>
                <a:cubicBezTo>
                  <a:pt x="1889465" y="1246521"/>
                  <a:pt x="1904243" y="1231743"/>
                  <a:pt x="1922472" y="1231743"/>
                </a:cubicBezTo>
                <a:close/>
                <a:moveTo>
                  <a:pt x="1880465" y="1134574"/>
                </a:moveTo>
                <a:lnTo>
                  <a:pt x="1880465" y="1134575"/>
                </a:lnTo>
                <a:lnTo>
                  <a:pt x="1880465" y="1134575"/>
                </a:lnTo>
                <a:close/>
                <a:moveTo>
                  <a:pt x="2481904" y="1101568"/>
                </a:moveTo>
                <a:cubicBezTo>
                  <a:pt x="2500133" y="1101568"/>
                  <a:pt x="2514911" y="1116346"/>
                  <a:pt x="2514911" y="1134575"/>
                </a:cubicBezTo>
                <a:lnTo>
                  <a:pt x="2514910" y="1134575"/>
                </a:lnTo>
                <a:cubicBezTo>
                  <a:pt x="2514910" y="1152804"/>
                  <a:pt x="2500132" y="1167582"/>
                  <a:pt x="2481903" y="1167582"/>
                </a:cubicBezTo>
                <a:lnTo>
                  <a:pt x="1913472" y="1167581"/>
                </a:lnTo>
                <a:cubicBezTo>
                  <a:pt x="1895243" y="1167581"/>
                  <a:pt x="1880465" y="1152803"/>
                  <a:pt x="1880465" y="1134575"/>
                </a:cubicBezTo>
                <a:cubicBezTo>
                  <a:pt x="1880465" y="1116346"/>
                  <a:pt x="1895243" y="1101568"/>
                  <a:pt x="1913472" y="1101568"/>
                </a:cubicBezTo>
                <a:close/>
                <a:moveTo>
                  <a:pt x="1670888" y="1044901"/>
                </a:moveTo>
                <a:cubicBezTo>
                  <a:pt x="1745356" y="1115767"/>
                  <a:pt x="1792537" y="1219845"/>
                  <a:pt x="1794576" y="1336371"/>
                </a:cubicBezTo>
                <a:cubicBezTo>
                  <a:pt x="1796258" y="1432463"/>
                  <a:pt x="1766965" y="1521168"/>
                  <a:pt x="1715392" y="1589971"/>
                </a:cubicBezTo>
                <a:lnTo>
                  <a:pt x="1460652" y="1356165"/>
                </a:lnTo>
                <a:close/>
                <a:moveTo>
                  <a:pt x="850961" y="924919"/>
                </a:moveTo>
                <a:lnTo>
                  <a:pt x="558241" y="925116"/>
                </a:lnTo>
                <a:lnTo>
                  <a:pt x="575096" y="1304815"/>
                </a:lnTo>
                <a:lnTo>
                  <a:pt x="868839" y="1288776"/>
                </a:lnTo>
                <a:close/>
                <a:moveTo>
                  <a:pt x="1379551" y="949114"/>
                </a:moveTo>
                <a:lnTo>
                  <a:pt x="1446658" y="1376884"/>
                </a:lnTo>
                <a:lnTo>
                  <a:pt x="1446659" y="1376882"/>
                </a:lnTo>
                <a:lnTo>
                  <a:pt x="1446455" y="1380053"/>
                </a:lnTo>
                <a:lnTo>
                  <a:pt x="1699552" y="1611887"/>
                </a:lnTo>
                <a:cubicBezTo>
                  <a:pt x="1635404" y="1690619"/>
                  <a:pt x="1542531" y="1740316"/>
                  <a:pt x="1438617" y="1742134"/>
                </a:cubicBezTo>
                <a:cubicBezTo>
                  <a:pt x="1238165" y="1745642"/>
                  <a:pt x="1072537" y="1569664"/>
                  <a:pt x="1068677" y="1349075"/>
                </a:cubicBezTo>
                <a:cubicBezTo>
                  <a:pt x="1065113" y="1145421"/>
                  <a:pt x="1200678" y="974941"/>
                  <a:pt x="1379551" y="949114"/>
                </a:cubicBezTo>
                <a:close/>
                <a:moveTo>
                  <a:pt x="2446737" y="687457"/>
                </a:moveTo>
                <a:lnTo>
                  <a:pt x="903247" y="643293"/>
                </a:lnTo>
                <a:lnTo>
                  <a:pt x="906180" y="700861"/>
                </a:lnTo>
                <a:lnTo>
                  <a:pt x="2449573" y="744909"/>
                </a:lnTo>
                <a:close/>
                <a:moveTo>
                  <a:pt x="2441085" y="573022"/>
                </a:moveTo>
                <a:lnTo>
                  <a:pt x="897418" y="528853"/>
                </a:lnTo>
                <a:lnTo>
                  <a:pt x="900350" y="586422"/>
                </a:lnTo>
                <a:lnTo>
                  <a:pt x="2443923" y="630476"/>
                </a:lnTo>
                <a:close/>
                <a:moveTo>
                  <a:pt x="2496211" y="489777"/>
                </a:moveTo>
                <a:lnTo>
                  <a:pt x="2510220" y="813569"/>
                </a:lnTo>
                <a:lnTo>
                  <a:pt x="909594" y="784077"/>
                </a:lnTo>
                <a:lnTo>
                  <a:pt x="964396" y="1804001"/>
                </a:lnTo>
                <a:lnTo>
                  <a:pt x="524733" y="1842893"/>
                </a:lnTo>
                <a:lnTo>
                  <a:pt x="459271" y="410673"/>
                </a:lnTo>
                <a:close/>
                <a:moveTo>
                  <a:pt x="2629588" y="282400"/>
                </a:moveTo>
                <a:lnTo>
                  <a:pt x="310251" y="153390"/>
                </a:lnTo>
                <a:lnTo>
                  <a:pt x="409854" y="2139731"/>
                </a:lnTo>
                <a:lnTo>
                  <a:pt x="2701663" y="2005119"/>
                </a:lnTo>
                <a:close/>
                <a:moveTo>
                  <a:pt x="28715" y="0"/>
                </a:moveTo>
                <a:lnTo>
                  <a:pt x="2728199" y="174227"/>
                </a:lnTo>
                <a:lnTo>
                  <a:pt x="2827740" y="2181245"/>
                </a:lnTo>
                <a:lnTo>
                  <a:pt x="218271" y="2386985"/>
                </a:lnTo>
                <a:lnTo>
                  <a:pt x="119907" y="2373001"/>
                </a:lnTo>
                <a:lnTo>
                  <a:pt x="13" y="89778"/>
                </a:lnTo>
                <a:cubicBezTo>
                  <a:pt x="-722" y="61732"/>
                  <a:pt x="29450" y="28046"/>
                  <a:pt x="28715" y="0"/>
                </a:cubicBezTo>
                <a:close/>
              </a:path>
            </a:pathLst>
          </a:custGeom>
          <a:solidFill>
            <a:srgbClr val="3563A8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pc="-5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7"/>
          <p:cNvGrpSpPr/>
          <p:nvPr/>
        </p:nvGrpSpPr>
        <p:grpSpPr>
          <a:xfrm>
            <a:off x="3233989" y="5391043"/>
            <a:ext cx="568046" cy="877512"/>
            <a:chOff x="5394326" y="4936834"/>
            <a:chExt cx="720725" cy="835025"/>
          </a:xfrm>
          <a:solidFill>
            <a:srgbClr val="3563A8"/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394326" y="4936834"/>
              <a:ext cx="460375" cy="835025"/>
            </a:xfrm>
            <a:custGeom>
              <a:avLst/>
              <a:gdLst>
                <a:gd name="T0" fmla="*/ 196 w 440"/>
                <a:gd name="T1" fmla="*/ 576 h 796"/>
                <a:gd name="T2" fmla="*/ 178 w 440"/>
                <a:gd name="T3" fmla="*/ 490 h 796"/>
                <a:gd name="T4" fmla="*/ 206 w 440"/>
                <a:gd name="T5" fmla="*/ 472 h 796"/>
                <a:gd name="T6" fmla="*/ 207 w 440"/>
                <a:gd name="T7" fmla="*/ 423 h 796"/>
                <a:gd name="T8" fmla="*/ 178 w 440"/>
                <a:gd name="T9" fmla="*/ 405 h 796"/>
                <a:gd name="T10" fmla="*/ 196 w 440"/>
                <a:gd name="T11" fmla="*/ 320 h 796"/>
                <a:gd name="T12" fmla="*/ 262 w 440"/>
                <a:gd name="T13" fmla="*/ 337 h 796"/>
                <a:gd name="T14" fmla="*/ 312 w 440"/>
                <a:gd name="T15" fmla="*/ 379 h 796"/>
                <a:gd name="T16" fmla="*/ 330 w 440"/>
                <a:gd name="T17" fmla="*/ 320 h 796"/>
                <a:gd name="T18" fmla="*/ 395 w 440"/>
                <a:gd name="T19" fmla="*/ 337 h 796"/>
                <a:gd name="T20" fmla="*/ 440 w 440"/>
                <a:gd name="T21" fmla="*/ 379 h 796"/>
                <a:gd name="T22" fmla="*/ 422 w 440"/>
                <a:gd name="T23" fmla="*/ 0 h 796"/>
                <a:gd name="T24" fmla="*/ 0 w 440"/>
                <a:gd name="T25" fmla="*/ 18 h 796"/>
                <a:gd name="T26" fmla="*/ 0 w 440"/>
                <a:gd name="T27" fmla="*/ 623 h 796"/>
                <a:gd name="T28" fmla="*/ 0 w 440"/>
                <a:gd name="T29" fmla="*/ 778 h 796"/>
                <a:gd name="T30" fmla="*/ 206 w 440"/>
                <a:gd name="T31" fmla="*/ 796 h 796"/>
                <a:gd name="T32" fmla="*/ 312 w 440"/>
                <a:gd name="T33" fmla="*/ 63 h 796"/>
                <a:gd name="T34" fmla="*/ 378 w 440"/>
                <a:gd name="T35" fmla="*/ 45 h 796"/>
                <a:gd name="T36" fmla="*/ 395 w 440"/>
                <a:gd name="T37" fmla="*/ 130 h 796"/>
                <a:gd name="T38" fmla="*/ 330 w 440"/>
                <a:gd name="T39" fmla="*/ 148 h 796"/>
                <a:gd name="T40" fmla="*/ 312 w 440"/>
                <a:gd name="T41" fmla="*/ 63 h 796"/>
                <a:gd name="T42" fmla="*/ 330 w 440"/>
                <a:gd name="T43" fmla="*/ 180 h 796"/>
                <a:gd name="T44" fmla="*/ 395 w 440"/>
                <a:gd name="T45" fmla="*/ 198 h 796"/>
                <a:gd name="T46" fmla="*/ 378 w 440"/>
                <a:gd name="T47" fmla="*/ 283 h 796"/>
                <a:gd name="T48" fmla="*/ 312 w 440"/>
                <a:gd name="T49" fmla="*/ 266 h 796"/>
                <a:gd name="T50" fmla="*/ 178 w 440"/>
                <a:gd name="T51" fmla="*/ 63 h 796"/>
                <a:gd name="T52" fmla="*/ 244 w 440"/>
                <a:gd name="T53" fmla="*/ 45 h 796"/>
                <a:gd name="T54" fmla="*/ 262 w 440"/>
                <a:gd name="T55" fmla="*/ 130 h 796"/>
                <a:gd name="T56" fmla="*/ 196 w 440"/>
                <a:gd name="T57" fmla="*/ 148 h 796"/>
                <a:gd name="T58" fmla="*/ 178 w 440"/>
                <a:gd name="T59" fmla="*/ 63 h 796"/>
                <a:gd name="T60" fmla="*/ 196 w 440"/>
                <a:gd name="T61" fmla="*/ 180 h 796"/>
                <a:gd name="T62" fmla="*/ 262 w 440"/>
                <a:gd name="T63" fmla="*/ 198 h 796"/>
                <a:gd name="T64" fmla="*/ 244 w 440"/>
                <a:gd name="T65" fmla="*/ 283 h 796"/>
                <a:gd name="T66" fmla="*/ 178 w 440"/>
                <a:gd name="T67" fmla="*/ 266 h 796"/>
                <a:gd name="T68" fmla="*/ 131 w 440"/>
                <a:gd name="T69" fmla="*/ 558 h 796"/>
                <a:gd name="T70" fmla="*/ 65 w 440"/>
                <a:gd name="T71" fmla="*/ 576 h 796"/>
                <a:gd name="T72" fmla="*/ 47 w 440"/>
                <a:gd name="T73" fmla="*/ 490 h 796"/>
                <a:gd name="T74" fmla="*/ 113 w 440"/>
                <a:gd name="T75" fmla="*/ 472 h 796"/>
                <a:gd name="T76" fmla="*/ 131 w 440"/>
                <a:gd name="T77" fmla="*/ 558 h 796"/>
                <a:gd name="T78" fmla="*/ 113 w 440"/>
                <a:gd name="T79" fmla="*/ 423 h 796"/>
                <a:gd name="T80" fmla="*/ 47 w 440"/>
                <a:gd name="T81" fmla="*/ 405 h 796"/>
                <a:gd name="T82" fmla="*/ 65 w 440"/>
                <a:gd name="T83" fmla="*/ 320 h 796"/>
                <a:gd name="T84" fmla="*/ 131 w 440"/>
                <a:gd name="T85" fmla="*/ 337 h 796"/>
                <a:gd name="T86" fmla="*/ 131 w 440"/>
                <a:gd name="T87" fmla="*/ 266 h 796"/>
                <a:gd name="T88" fmla="*/ 65 w 440"/>
                <a:gd name="T89" fmla="*/ 283 h 796"/>
                <a:gd name="T90" fmla="*/ 47 w 440"/>
                <a:gd name="T91" fmla="*/ 198 h 796"/>
                <a:gd name="T92" fmla="*/ 113 w 440"/>
                <a:gd name="T93" fmla="*/ 180 h 796"/>
                <a:gd name="T94" fmla="*/ 131 w 440"/>
                <a:gd name="T95" fmla="*/ 266 h 796"/>
                <a:gd name="T96" fmla="*/ 113 w 440"/>
                <a:gd name="T97" fmla="*/ 148 h 796"/>
                <a:gd name="T98" fmla="*/ 47 w 440"/>
                <a:gd name="T99" fmla="*/ 130 h 796"/>
                <a:gd name="T100" fmla="*/ 65 w 440"/>
                <a:gd name="T101" fmla="*/ 45 h 796"/>
                <a:gd name="T102" fmla="*/ 131 w 440"/>
                <a:gd name="T103" fmla="*/ 63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0" h="796">
                  <a:moveTo>
                    <a:pt x="206" y="576"/>
                  </a:moveTo>
                  <a:cubicBezTo>
                    <a:pt x="196" y="576"/>
                    <a:pt x="196" y="576"/>
                    <a:pt x="196" y="576"/>
                  </a:cubicBezTo>
                  <a:cubicBezTo>
                    <a:pt x="186" y="576"/>
                    <a:pt x="178" y="568"/>
                    <a:pt x="178" y="558"/>
                  </a:cubicBezTo>
                  <a:cubicBezTo>
                    <a:pt x="178" y="490"/>
                    <a:pt x="178" y="490"/>
                    <a:pt x="178" y="490"/>
                  </a:cubicBezTo>
                  <a:cubicBezTo>
                    <a:pt x="178" y="480"/>
                    <a:pt x="186" y="472"/>
                    <a:pt x="196" y="472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06" y="432"/>
                    <a:pt x="206" y="432"/>
                    <a:pt x="206" y="432"/>
                  </a:cubicBezTo>
                  <a:cubicBezTo>
                    <a:pt x="206" y="429"/>
                    <a:pt x="206" y="426"/>
                    <a:pt x="207" y="423"/>
                  </a:cubicBezTo>
                  <a:cubicBezTo>
                    <a:pt x="196" y="423"/>
                    <a:pt x="196" y="423"/>
                    <a:pt x="196" y="423"/>
                  </a:cubicBezTo>
                  <a:cubicBezTo>
                    <a:pt x="186" y="423"/>
                    <a:pt x="178" y="415"/>
                    <a:pt x="178" y="405"/>
                  </a:cubicBezTo>
                  <a:cubicBezTo>
                    <a:pt x="178" y="337"/>
                    <a:pt x="178" y="337"/>
                    <a:pt x="178" y="337"/>
                  </a:cubicBezTo>
                  <a:cubicBezTo>
                    <a:pt x="178" y="328"/>
                    <a:pt x="186" y="320"/>
                    <a:pt x="196" y="320"/>
                  </a:cubicBezTo>
                  <a:cubicBezTo>
                    <a:pt x="244" y="320"/>
                    <a:pt x="244" y="320"/>
                    <a:pt x="244" y="320"/>
                  </a:cubicBezTo>
                  <a:cubicBezTo>
                    <a:pt x="254" y="320"/>
                    <a:pt x="262" y="328"/>
                    <a:pt x="262" y="337"/>
                  </a:cubicBezTo>
                  <a:cubicBezTo>
                    <a:pt x="262" y="379"/>
                    <a:pt x="262" y="379"/>
                    <a:pt x="262" y="379"/>
                  </a:cubicBezTo>
                  <a:cubicBezTo>
                    <a:pt x="312" y="379"/>
                    <a:pt x="312" y="379"/>
                    <a:pt x="312" y="379"/>
                  </a:cubicBezTo>
                  <a:cubicBezTo>
                    <a:pt x="312" y="337"/>
                    <a:pt x="312" y="337"/>
                    <a:pt x="312" y="337"/>
                  </a:cubicBezTo>
                  <a:cubicBezTo>
                    <a:pt x="312" y="328"/>
                    <a:pt x="320" y="320"/>
                    <a:pt x="330" y="320"/>
                  </a:cubicBezTo>
                  <a:cubicBezTo>
                    <a:pt x="378" y="320"/>
                    <a:pt x="378" y="320"/>
                    <a:pt x="378" y="320"/>
                  </a:cubicBezTo>
                  <a:cubicBezTo>
                    <a:pt x="387" y="320"/>
                    <a:pt x="395" y="328"/>
                    <a:pt x="395" y="337"/>
                  </a:cubicBezTo>
                  <a:cubicBezTo>
                    <a:pt x="395" y="379"/>
                    <a:pt x="395" y="379"/>
                    <a:pt x="395" y="379"/>
                  </a:cubicBezTo>
                  <a:cubicBezTo>
                    <a:pt x="440" y="379"/>
                    <a:pt x="440" y="379"/>
                    <a:pt x="440" y="379"/>
                  </a:cubicBezTo>
                  <a:cubicBezTo>
                    <a:pt x="440" y="18"/>
                    <a:pt x="440" y="18"/>
                    <a:pt x="440" y="18"/>
                  </a:cubicBezTo>
                  <a:cubicBezTo>
                    <a:pt x="440" y="8"/>
                    <a:pt x="432" y="0"/>
                    <a:pt x="42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9"/>
                    <a:pt x="0" y="614"/>
                    <a:pt x="0" y="623"/>
                  </a:cubicBezTo>
                  <a:cubicBezTo>
                    <a:pt x="0" y="631"/>
                    <a:pt x="0" y="646"/>
                    <a:pt x="0" y="656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0" y="788"/>
                    <a:pt x="8" y="796"/>
                    <a:pt x="18" y="796"/>
                  </a:cubicBezTo>
                  <a:cubicBezTo>
                    <a:pt x="206" y="796"/>
                    <a:pt x="206" y="796"/>
                    <a:pt x="206" y="796"/>
                  </a:cubicBezTo>
                  <a:lnTo>
                    <a:pt x="206" y="576"/>
                  </a:lnTo>
                  <a:close/>
                  <a:moveTo>
                    <a:pt x="312" y="63"/>
                  </a:moveTo>
                  <a:cubicBezTo>
                    <a:pt x="312" y="53"/>
                    <a:pt x="320" y="45"/>
                    <a:pt x="330" y="45"/>
                  </a:cubicBezTo>
                  <a:cubicBezTo>
                    <a:pt x="378" y="45"/>
                    <a:pt x="378" y="45"/>
                    <a:pt x="378" y="45"/>
                  </a:cubicBezTo>
                  <a:cubicBezTo>
                    <a:pt x="387" y="45"/>
                    <a:pt x="395" y="53"/>
                    <a:pt x="395" y="63"/>
                  </a:cubicBezTo>
                  <a:cubicBezTo>
                    <a:pt x="395" y="130"/>
                    <a:pt x="395" y="130"/>
                    <a:pt x="395" y="130"/>
                  </a:cubicBezTo>
                  <a:cubicBezTo>
                    <a:pt x="395" y="140"/>
                    <a:pt x="387" y="148"/>
                    <a:pt x="378" y="148"/>
                  </a:cubicBezTo>
                  <a:cubicBezTo>
                    <a:pt x="330" y="148"/>
                    <a:pt x="330" y="148"/>
                    <a:pt x="330" y="148"/>
                  </a:cubicBezTo>
                  <a:cubicBezTo>
                    <a:pt x="320" y="148"/>
                    <a:pt x="312" y="140"/>
                    <a:pt x="312" y="130"/>
                  </a:cubicBezTo>
                  <a:lnTo>
                    <a:pt x="312" y="63"/>
                  </a:lnTo>
                  <a:close/>
                  <a:moveTo>
                    <a:pt x="312" y="198"/>
                  </a:moveTo>
                  <a:cubicBezTo>
                    <a:pt x="312" y="188"/>
                    <a:pt x="320" y="180"/>
                    <a:pt x="330" y="180"/>
                  </a:cubicBezTo>
                  <a:cubicBezTo>
                    <a:pt x="378" y="180"/>
                    <a:pt x="378" y="180"/>
                    <a:pt x="378" y="180"/>
                  </a:cubicBezTo>
                  <a:cubicBezTo>
                    <a:pt x="387" y="180"/>
                    <a:pt x="395" y="188"/>
                    <a:pt x="395" y="198"/>
                  </a:cubicBezTo>
                  <a:cubicBezTo>
                    <a:pt x="395" y="266"/>
                    <a:pt x="395" y="266"/>
                    <a:pt x="395" y="266"/>
                  </a:cubicBezTo>
                  <a:cubicBezTo>
                    <a:pt x="395" y="275"/>
                    <a:pt x="387" y="283"/>
                    <a:pt x="378" y="283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20" y="283"/>
                    <a:pt x="312" y="275"/>
                    <a:pt x="312" y="266"/>
                  </a:cubicBezTo>
                  <a:lnTo>
                    <a:pt x="312" y="198"/>
                  </a:lnTo>
                  <a:close/>
                  <a:moveTo>
                    <a:pt x="178" y="63"/>
                  </a:moveTo>
                  <a:cubicBezTo>
                    <a:pt x="178" y="53"/>
                    <a:pt x="186" y="45"/>
                    <a:pt x="196" y="45"/>
                  </a:cubicBezTo>
                  <a:cubicBezTo>
                    <a:pt x="244" y="45"/>
                    <a:pt x="244" y="45"/>
                    <a:pt x="244" y="45"/>
                  </a:cubicBezTo>
                  <a:cubicBezTo>
                    <a:pt x="254" y="45"/>
                    <a:pt x="262" y="53"/>
                    <a:pt x="262" y="63"/>
                  </a:cubicBezTo>
                  <a:cubicBezTo>
                    <a:pt x="262" y="130"/>
                    <a:pt x="262" y="130"/>
                    <a:pt x="262" y="130"/>
                  </a:cubicBezTo>
                  <a:cubicBezTo>
                    <a:pt x="262" y="140"/>
                    <a:pt x="254" y="148"/>
                    <a:pt x="244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86" y="148"/>
                    <a:pt x="178" y="140"/>
                    <a:pt x="178" y="130"/>
                  </a:cubicBezTo>
                  <a:lnTo>
                    <a:pt x="178" y="63"/>
                  </a:lnTo>
                  <a:close/>
                  <a:moveTo>
                    <a:pt x="178" y="198"/>
                  </a:moveTo>
                  <a:cubicBezTo>
                    <a:pt x="178" y="188"/>
                    <a:pt x="186" y="180"/>
                    <a:pt x="196" y="180"/>
                  </a:cubicBezTo>
                  <a:cubicBezTo>
                    <a:pt x="244" y="180"/>
                    <a:pt x="244" y="180"/>
                    <a:pt x="244" y="180"/>
                  </a:cubicBezTo>
                  <a:cubicBezTo>
                    <a:pt x="254" y="180"/>
                    <a:pt x="262" y="188"/>
                    <a:pt x="262" y="198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2" y="275"/>
                    <a:pt x="254" y="283"/>
                    <a:pt x="244" y="283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186" y="283"/>
                    <a:pt x="178" y="275"/>
                    <a:pt x="178" y="266"/>
                  </a:cubicBezTo>
                  <a:lnTo>
                    <a:pt x="178" y="198"/>
                  </a:lnTo>
                  <a:close/>
                  <a:moveTo>
                    <a:pt x="131" y="558"/>
                  </a:moveTo>
                  <a:cubicBezTo>
                    <a:pt x="131" y="568"/>
                    <a:pt x="123" y="576"/>
                    <a:pt x="113" y="576"/>
                  </a:cubicBezTo>
                  <a:cubicBezTo>
                    <a:pt x="65" y="576"/>
                    <a:pt x="65" y="576"/>
                    <a:pt x="65" y="576"/>
                  </a:cubicBezTo>
                  <a:cubicBezTo>
                    <a:pt x="55" y="576"/>
                    <a:pt x="47" y="568"/>
                    <a:pt x="47" y="558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47" y="480"/>
                    <a:pt x="55" y="472"/>
                    <a:pt x="65" y="47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23" y="472"/>
                    <a:pt x="131" y="480"/>
                    <a:pt x="131" y="490"/>
                  </a:cubicBezTo>
                  <a:lnTo>
                    <a:pt x="131" y="558"/>
                  </a:lnTo>
                  <a:close/>
                  <a:moveTo>
                    <a:pt x="131" y="405"/>
                  </a:moveTo>
                  <a:cubicBezTo>
                    <a:pt x="131" y="415"/>
                    <a:pt x="123" y="423"/>
                    <a:pt x="113" y="423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55" y="423"/>
                    <a:pt x="47" y="415"/>
                    <a:pt x="47" y="405"/>
                  </a:cubicBezTo>
                  <a:cubicBezTo>
                    <a:pt x="47" y="337"/>
                    <a:pt x="47" y="337"/>
                    <a:pt x="47" y="337"/>
                  </a:cubicBezTo>
                  <a:cubicBezTo>
                    <a:pt x="47" y="328"/>
                    <a:pt x="55" y="320"/>
                    <a:pt x="65" y="320"/>
                  </a:cubicBezTo>
                  <a:cubicBezTo>
                    <a:pt x="113" y="320"/>
                    <a:pt x="113" y="320"/>
                    <a:pt x="113" y="320"/>
                  </a:cubicBezTo>
                  <a:cubicBezTo>
                    <a:pt x="123" y="320"/>
                    <a:pt x="131" y="328"/>
                    <a:pt x="131" y="337"/>
                  </a:cubicBezTo>
                  <a:lnTo>
                    <a:pt x="131" y="405"/>
                  </a:lnTo>
                  <a:close/>
                  <a:moveTo>
                    <a:pt x="131" y="266"/>
                  </a:moveTo>
                  <a:cubicBezTo>
                    <a:pt x="131" y="275"/>
                    <a:pt x="123" y="283"/>
                    <a:pt x="113" y="283"/>
                  </a:cubicBezTo>
                  <a:cubicBezTo>
                    <a:pt x="65" y="283"/>
                    <a:pt x="65" y="283"/>
                    <a:pt x="65" y="283"/>
                  </a:cubicBezTo>
                  <a:cubicBezTo>
                    <a:pt x="55" y="283"/>
                    <a:pt x="47" y="275"/>
                    <a:pt x="47" y="266"/>
                  </a:cubicBezTo>
                  <a:cubicBezTo>
                    <a:pt x="47" y="198"/>
                    <a:pt x="47" y="198"/>
                    <a:pt x="47" y="198"/>
                  </a:cubicBezTo>
                  <a:cubicBezTo>
                    <a:pt x="47" y="188"/>
                    <a:pt x="55" y="180"/>
                    <a:pt x="65" y="180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23" y="180"/>
                    <a:pt x="131" y="188"/>
                    <a:pt x="131" y="198"/>
                  </a:cubicBezTo>
                  <a:lnTo>
                    <a:pt x="131" y="266"/>
                  </a:lnTo>
                  <a:close/>
                  <a:moveTo>
                    <a:pt x="131" y="130"/>
                  </a:moveTo>
                  <a:cubicBezTo>
                    <a:pt x="131" y="140"/>
                    <a:pt x="123" y="148"/>
                    <a:pt x="113" y="148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55" y="148"/>
                    <a:pt x="47" y="140"/>
                    <a:pt x="47" y="13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53"/>
                    <a:pt x="55" y="45"/>
                    <a:pt x="65" y="45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23" y="45"/>
                    <a:pt x="131" y="53"/>
                    <a:pt x="131" y="63"/>
                  </a:cubicBezTo>
                  <a:lnTo>
                    <a:pt x="131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5646738" y="5371809"/>
              <a:ext cx="468313" cy="400050"/>
            </a:xfrm>
            <a:custGeom>
              <a:avLst/>
              <a:gdLst>
                <a:gd name="T0" fmla="*/ 18 w 447"/>
                <a:gd name="T1" fmla="*/ 0 h 382"/>
                <a:gd name="T2" fmla="*/ 0 w 447"/>
                <a:gd name="T3" fmla="*/ 18 h 382"/>
                <a:gd name="T4" fmla="*/ 0 w 447"/>
                <a:gd name="T5" fmla="*/ 364 h 382"/>
                <a:gd name="T6" fmla="*/ 18 w 447"/>
                <a:gd name="T7" fmla="*/ 382 h 382"/>
                <a:gd name="T8" fmla="*/ 429 w 447"/>
                <a:gd name="T9" fmla="*/ 382 h 382"/>
                <a:gd name="T10" fmla="*/ 447 w 447"/>
                <a:gd name="T11" fmla="*/ 364 h 382"/>
                <a:gd name="T12" fmla="*/ 447 w 447"/>
                <a:gd name="T13" fmla="*/ 18 h 382"/>
                <a:gd name="T14" fmla="*/ 429 w 447"/>
                <a:gd name="T15" fmla="*/ 0 h 382"/>
                <a:gd name="T16" fmla="*/ 18 w 447"/>
                <a:gd name="T17" fmla="*/ 0 h 382"/>
                <a:gd name="T18" fmla="*/ 133 w 447"/>
                <a:gd name="T19" fmla="*/ 301 h 382"/>
                <a:gd name="T20" fmla="*/ 115 w 447"/>
                <a:gd name="T21" fmla="*/ 319 h 382"/>
                <a:gd name="T22" fmla="*/ 66 w 447"/>
                <a:gd name="T23" fmla="*/ 319 h 382"/>
                <a:gd name="T24" fmla="*/ 48 w 447"/>
                <a:gd name="T25" fmla="*/ 301 h 382"/>
                <a:gd name="T26" fmla="*/ 48 w 447"/>
                <a:gd name="T27" fmla="*/ 232 h 382"/>
                <a:gd name="T28" fmla="*/ 66 w 447"/>
                <a:gd name="T29" fmla="*/ 214 h 382"/>
                <a:gd name="T30" fmla="*/ 115 w 447"/>
                <a:gd name="T31" fmla="*/ 214 h 382"/>
                <a:gd name="T32" fmla="*/ 133 w 447"/>
                <a:gd name="T33" fmla="*/ 232 h 382"/>
                <a:gd name="T34" fmla="*/ 133 w 447"/>
                <a:gd name="T35" fmla="*/ 301 h 382"/>
                <a:gd name="T36" fmla="*/ 133 w 447"/>
                <a:gd name="T37" fmla="*/ 146 h 382"/>
                <a:gd name="T38" fmla="*/ 115 w 447"/>
                <a:gd name="T39" fmla="*/ 164 h 382"/>
                <a:gd name="T40" fmla="*/ 66 w 447"/>
                <a:gd name="T41" fmla="*/ 164 h 382"/>
                <a:gd name="T42" fmla="*/ 48 w 447"/>
                <a:gd name="T43" fmla="*/ 146 h 382"/>
                <a:gd name="T44" fmla="*/ 48 w 447"/>
                <a:gd name="T45" fmla="*/ 77 h 382"/>
                <a:gd name="T46" fmla="*/ 66 w 447"/>
                <a:gd name="T47" fmla="*/ 59 h 382"/>
                <a:gd name="T48" fmla="*/ 115 w 447"/>
                <a:gd name="T49" fmla="*/ 59 h 382"/>
                <a:gd name="T50" fmla="*/ 133 w 447"/>
                <a:gd name="T51" fmla="*/ 77 h 382"/>
                <a:gd name="T52" fmla="*/ 133 w 447"/>
                <a:gd name="T53" fmla="*/ 146 h 382"/>
                <a:gd name="T54" fmla="*/ 266 w 447"/>
                <a:gd name="T55" fmla="*/ 301 h 382"/>
                <a:gd name="T56" fmla="*/ 248 w 447"/>
                <a:gd name="T57" fmla="*/ 319 h 382"/>
                <a:gd name="T58" fmla="*/ 199 w 447"/>
                <a:gd name="T59" fmla="*/ 319 h 382"/>
                <a:gd name="T60" fmla="*/ 181 w 447"/>
                <a:gd name="T61" fmla="*/ 301 h 382"/>
                <a:gd name="T62" fmla="*/ 181 w 447"/>
                <a:gd name="T63" fmla="*/ 232 h 382"/>
                <a:gd name="T64" fmla="*/ 199 w 447"/>
                <a:gd name="T65" fmla="*/ 214 h 382"/>
                <a:gd name="T66" fmla="*/ 248 w 447"/>
                <a:gd name="T67" fmla="*/ 214 h 382"/>
                <a:gd name="T68" fmla="*/ 266 w 447"/>
                <a:gd name="T69" fmla="*/ 232 h 382"/>
                <a:gd name="T70" fmla="*/ 266 w 447"/>
                <a:gd name="T71" fmla="*/ 301 h 382"/>
                <a:gd name="T72" fmla="*/ 266 w 447"/>
                <a:gd name="T73" fmla="*/ 146 h 382"/>
                <a:gd name="T74" fmla="*/ 248 w 447"/>
                <a:gd name="T75" fmla="*/ 164 h 382"/>
                <a:gd name="T76" fmla="*/ 199 w 447"/>
                <a:gd name="T77" fmla="*/ 164 h 382"/>
                <a:gd name="T78" fmla="*/ 181 w 447"/>
                <a:gd name="T79" fmla="*/ 146 h 382"/>
                <a:gd name="T80" fmla="*/ 181 w 447"/>
                <a:gd name="T81" fmla="*/ 77 h 382"/>
                <a:gd name="T82" fmla="*/ 199 w 447"/>
                <a:gd name="T83" fmla="*/ 59 h 382"/>
                <a:gd name="T84" fmla="*/ 248 w 447"/>
                <a:gd name="T85" fmla="*/ 59 h 382"/>
                <a:gd name="T86" fmla="*/ 266 w 447"/>
                <a:gd name="T87" fmla="*/ 77 h 382"/>
                <a:gd name="T88" fmla="*/ 266 w 447"/>
                <a:gd name="T89" fmla="*/ 146 h 382"/>
                <a:gd name="T90" fmla="*/ 401 w 447"/>
                <a:gd name="T91" fmla="*/ 301 h 382"/>
                <a:gd name="T92" fmla="*/ 383 w 447"/>
                <a:gd name="T93" fmla="*/ 319 h 382"/>
                <a:gd name="T94" fmla="*/ 334 w 447"/>
                <a:gd name="T95" fmla="*/ 319 h 382"/>
                <a:gd name="T96" fmla="*/ 316 w 447"/>
                <a:gd name="T97" fmla="*/ 301 h 382"/>
                <a:gd name="T98" fmla="*/ 316 w 447"/>
                <a:gd name="T99" fmla="*/ 232 h 382"/>
                <a:gd name="T100" fmla="*/ 334 w 447"/>
                <a:gd name="T101" fmla="*/ 214 h 382"/>
                <a:gd name="T102" fmla="*/ 383 w 447"/>
                <a:gd name="T103" fmla="*/ 214 h 382"/>
                <a:gd name="T104" fmla="*/ 401 w 447"/>
                <a:gd name="T105" fmla="*/ 232 h 382"/>
                <a:gd name="T106" fmla="*/ 401 w 447"/>
                <a:gd name="T107" fmla="*/ 301 h 382"/>
                <a:gd name="T108" fmla="*/ 401 w 447"/>
                <a:gd name="T109" fmla="*/ 146 h 382"/>
                <a:gd name="T110" fmla="*/ 383 w 447"/>
                <a:gd name="T111" fmla="*/ 164 h 382"/>
                <a:gd name="T112" fmla="*/ 334 w 447"/>
                <a:gd name="T113" fmla="*/ 164 h 382"/>
                <a:gd name="T114" fmla="*/ 316 w 447"/>
                <a:gd name="T115" fmla="*/ 146 h 382"/>
                <a:gd name="T116" fmla="*/ 316 w 447"/>
                <a:gd name="T117" fmla="*/ 77 h 382"/>
                <a:gd name="T118" fmla="*/ 334 w 447"/>
                <a:gd name="T119" fmla="*/ 59 h 382"/>
                <a:gd name="T120" fmla="*/ 383 w 447"/>
                <a:gd name="T121" fmla="*/ 59 h 382"/>
                <a:gd name="T122" fmla="*/ 401 w 447"/>
                <a:gd name="T123" fmla="*/ 77 h 382"/>
                <a:gd name="T124" fmla="*/ 401 w 447"/>
                <a:gd name="T125" fmla="*/ 1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7" h="382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74"/>
                    <a:pt x="8" y="382"/>
                    <a:pt x="18" y="382"/>
                  </a:cubicBezTo>
                  <a:cubicBezTo>
                    <a:pt x="429" y="382"/>
                    <a:pt x="429" y="382"/>
                    <a:pt x="429" y="382"/>
                  </a:cubicBezTo>
                  <a:cubicBezTo>
                    <a:pt x="439" y="382"/>
                    <a:pt x="447" y="374"/>
                    <a:pt x="447" y="364"/>
                  </a:cubicBezTo>
                  <a:cubicBezTo>
                    <a:pt x="447" y="18"/>
                    <a:pt x="447" y="18"/>
                    <a:pt x="447" y="18"/>
                  </a:cubicBezTo>
                  <a:cubicBezTo>
                    <a:pt x="447" y="8"/>
                    <a:pt x="439" y="0"/>
                    <a:pt x="429" y="0"/>
                  </a:cubicBezTo>
                  <a:lnTo>
                    <a:pt x="18" y="0"/>
                  </a:lnTo>
                  <a:close/>
                  <a:moveTo>
                    <a:pt x="133" y="301"/>
                  </a:moveTo>
                  <a:cubicBezTo>
                    <a:pt x="133" y="311"/>
                    <a:pt x="125" y="319"/>
                    <a:pt x="115" y="319"/>
                  </a:cubicBezTo>
                  <a:cubicBezTo>
                    <a:pt x="66" y="319"/>
                    <a:pt x="66" y="319"/>
                    <a:pt x="66" y="319"/>
                  </a:cubicBezTo>
                  <a:cubicBezTo>
                    <a:pt x="56" y="319"/>
                    <a:pt x="48" y="311"/>
                    <a:pt x="48" y="301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8" y="222"/>
                    <a:pt x="56" y="214"/>
                    <a:pt x="66" y="214"/>
                  </a:cubicBezTo>
                  <a:cubicBezTo>
                    <a:pt x="115" y="214"/>
                    <a:pt x="115" y="214"/>
                    <a:pt x="115" y="214"/>
                  </a:cubicBezTo>
                  <a:cubicBezTo>
                    <a:pt x="125" y="214"/>
                    <a:pt x="133" y="222"/>
                    <a:pt x="133" y="232"/>
                  </a:cubicBezTo>
                  <a:lnTo>
                    <a:pt x="133" y="301"/>
                  </a:lnTo>
                  <a:close/>
                  <a:moveTo>
                    <a:pt x="133" y="146"/>
                  </a:moveTo>
                  <a:cubicBezTo>
                    <a:pt x="133" y="156"/>
                    <a:pt x="125" y="164"/>
                    <a:pt x="115" y="16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56" y="164"/>
                    <a:pt x="48" y="156"/>
                    <a:pt x="48" y="14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67"/>
                    <a:pt x="56" y="59"/>
                    <a:pt x="66" y="59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5" y="59"/>
                    <a:pt x="133" y="67"/>
                    <a:pt x="133" y="77"/>
                  </a:cubicBezTo>
                  <a:lnTo>
                    <a:pt x="133" y="146"/>
                  </a:lnTo>
                  <a:close/>
                  <a:moveTo>
                    <a:pt x="266" y="301"/>
                  </a:moveTo>
                  <a:cubicBezTo>
                    <a:pt x="266" y="311"/>
                    <a:pt x="258" y="319"/>
                    <a:pt x="248" y="319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189" y="319"/>
                    <a:pt x="181" y="311"/>
                    <a:pt x="181" y="301"/>
                  </a:cubicBezTo>
                  <a:cubicBezTo>
                    <a:pt x="181" y="232"/>
                    <a:pt x="181" y="232"/>
                    <a:pt x="181" y="232"/>
                  </a:cubicBezTo>
                  <a:cubicBezTo>
                    <a:pt x="181" y="222"/>
                    <a:pt x="189" y="214"/>
                    <a:pt x="199" y="214"/>
                  </a:cubicBezTo>
                  <a:cubicBezTo>
                    <a:pt x="248" y="214"/>
                    <a:pt x="248" y="214"/>
                    <a:pt x="248" y="214"/>
                  </a:cubicBezTo>
                  <a:cubicBezTo>
                    <a:pt x="258" y="214"/>
                    <a:pt x="266" y="222"/>
                    <a:pt x="266" y="232"/>
                  </a:cubicBezTo>
                  <a:lnTo>
                    <a:pt x="266" y="301"/>
                  </a:lnTo>
                  <a:close/>
                  <a:moveTo>
                    <a:pt x="266" y="146"/>
                  </a:moveTo>
                  <a:cubicBezTo>
                    <a:pt x="266" y="156"/>
                    <a:pt x="258" y="164"/>
                    <a:pt x="248" y="164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189" y="164"/>
                    <a:pt x="181" y="156"/>
                    <a:pt x="181" y="14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81" y="67"/>
                    <a:pt x="189" y="59"/>
                    <a:pt x="199" y="59"/>
                  </a:cubicBezTo>
                  <a:cubicBezTo>
                    <a:pt x="248" y="59"/>
                    <a:pt x="248" y="59"/>
                    <a:pt x="248" y="59"/>
                  </a:cubicBezTo>
                  <a:cubicBezTo>
                    <a:pt x="258" y="59"/>
                    <a:pt x="266" y="67"/>
                    <a:pt x="266" y="77"/>
                  </a:cubicBezTo>
                  <a:lnTo>
                    <a:pt x="266" y="146"/>
                  </a:lnTo>
                  <a:close/>
                  <a:moveTo>
                    <a:pt x="401" y="301"/>
                  </a:moveTo>
                  <a:cubicBezTo>
                    <a:pt x="401" y="311"/>
                    <a:pt x="393" y="319"/>
                    <a:pt x="383" y="319"/>
                  </a:cubicBezTo>
                  <a:cubicBezTo>
                    <a:pt x="334" y="319"/>
                    <a:pt x="334" y="319"/>
                    <a:pt x="334" y="319"/>
                  </a:cubicBezTo>
                  <a:cubicBezTo>
                    <a:pt x="324" y="319"/>
                    <a:pt x="316" y="311"/>
                    <a:pt x="316" y="301"/>
                  </a:cubicBezTo>
                  <a:cubicBezTo>
                    <a:pt x="316" y="232"/>
                    <a:pt x="316" y="232"/>
                    <a:pt x="316" y="232"/>
                  </a:cubicBezTo>
                  <a:cubicBezTo>
                    <a:pt x="316" y="222"/>
                    <a:pt x="324" y="214"/>
                    <a:pt x="334" y="214"/>
                  </a:cubicBezTo>
                  <a:cubicBezTo>
                    <a:pt x="383" y="214"/>
                    <a:pt x="383" y="214"/>
                    <a:pt x="383" y="214"/>
                  </a:cubicBezTo>
                  <a:cubicBezTo>
                    <a:pt x="393" y="214"/>
                    <a:pt x="401" y="222"/>
                    <a:pt x="401" y="232"/>
                  </a:cubicBezTo>
                  <a:lnTo>
                    <a:pt x="401" y="301"/>
                  </a:lnTo>
                  <a:close/>
                  <a:moveTo>
                    <a:pt x="401" y="146"/>
                  </a:moveTo>
                  <a:cubicBezTo>
                    <a:pt x="401" y="156"/>
                    <a:pt x="393" y="164"/>
                    <a:pt x="383" y="164"/>
                  </a:cubicBezTo>
                  <a:cubicBezTo>
                    <a:pt x="334" y="164"/>
                    <a:pt x="334" y="164"/>
                    <a:pt x="334" y="164"/>
                  </a:cubicBezTo>
                  <a:cubicBezTo>
                    <a:pt x="324" y="164"/>
                    <a:pt x="316" y="156"/>
                    <a:pt x="316" y="146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16" y="67"/>
                    <a:pt x="324" y="59"/>
                    <a:pt x="334" y="59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93" y="59"/>
                    <a:pt x="401" y="67"/>
                    <a:pt x="401" y="77"/>
                  </a:cubicBezTo>
                  <a:lnTo>
                    <a:pt x="401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068798" y="784336"/>
            <a:ext cx="362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68203" y="1390391"/>
            <a:ext cx="4229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MoblityFIrst</a:t>
            </a: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: A Robust and Trustworthy Mobility-Centric Architecture for the Future Internet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60125" y="2368557"/>
            <a:ext cx="3090300" cy="728849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Dominance over using IP to identify and locate devices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60125" y="3949709"/>
            <a:ext cx="30903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Name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Resolution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533975" y="5432652"/>
            <a:ext cx="30903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Extension of CNF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Robust &amp; effective routing mechanism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186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Mobility 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First for CPS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2245893" y="2014330"/>
            <a:ext cx="7696200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mtClean="0"/>
              <a:t>MF allows for lower latency  for mobile devices.</a:t>
            </a:r>
          </a:p>
          <a:p>
            <a:pPr marL="457200" indent="-457200"/>
            <a:r>
              <a:rPr lang="en-US" smtClean="0"/>
              <a:t>Data is sent directly to mobile device’s network</a:t>
            </a:r>
          </a:p>
          <a:p>
            <a:pPr marL="457200" indent="-457200"/>
            <a:r>
              <a:rPr lang="en-US" smtClean="0"/>
              <a:t>CPS can benefit greatly from lower latency.</a:t>
            </a:r>
          </a:p>
          <a:p>
            <a:pPr marL="457200" indent="-457200"/>
            <a:r>
              <a:rPr lang="en-US" smtClean="0"/>
              <a:t>Implementation will also showcase the performance benefit achieved.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00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3677391" y="987534"/>
            <a:ext cx="4837217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53" name="Shape 153"/>
          <p:cNvSpPr/>
          <p:nvPr/>
        </p:nvSpPr>
        <p:spPr>
          <a:xfrm>
            <a:off x="4754088" y="1917506"/>
            <a:ext cx="2683825" cy="47503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4423073" y="4296816"/>
            <a:ext cx="525782" cy="468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35" y="5400"/>
                </a:moveTo>
                <a:lnTo>
                  <a:pt x="11035" y="0"/>
                </a:lnTo>
                <a:lnTo>
                  <a:pt x="21600" y="10800"/>
                </a:lnTo>
                <a:lnTo>
                  <a:pt x="11035" y="21600"/>
                </a:lnTo>
                <a:lnTo>
                  <a:pt x="11035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ln w="12700">
            <a:solidFill>
              <a:srgbClr val="A6A6A6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3563A8"/>
                </a:solidFill>
              </a:defRPr>
            </a:pPr>
            <a:endParaRPr/>
          </a:p>
        </p:txBody>
      </p:sp>
      <p:grpSp>
        <p:nvGrpSpPr>
          <p:cNvPr id="158" name="Group 158"/>
          <p:cNvGrpSpPr/>
          <p:nvPr/>
        </p:nvGrpSpPr>
        <p:grpSpPr>
          <a:xfrm>
            <a:off x="173623" y="147812"/>
            <a:ext cx="1906120" cy="320041"/>
            <a:chOff x="0" y="0"/>
            <a:chExt cx="1906118" cy="320040"/>
          </a:xfrm>
        </p:grpSpPr>
        <p:sp>
          <p:nvSpPr>
            <p:cNvPr id="155" name="Shape 155"/>
            <p:cNvSpPr/>
            <p:nvPr/>
          </p:nvSpPr>
          <p:spPr>
            <a:xfrm>
              <a:off x="1438103" y="0"/>
              <a:ext cx="1" cy="320041"/>
            </a:xfrm>
            <a:prstGeom prst="line">
              <a:avLst/>
            </a:prstGeom>
            <a:noFill/>
            <a:ln w="6350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0" y="21521"/>
              <a:ext cx="14080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3563A8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3563A8"/>
                  </a:solidFill>
                </a:rPr>
                <a:t>WINLAB SUMMER</a:t>
              </a:r>
            </a:p>
          </p:txBody>
        </p:sp>
        <p:sp>
          <p:nvSpPr>
            <p:cNvPr id="157" name="Shape 157"/>
            <p:cNvSpPr/>
            <p:nvPr/>
          </p:nvSpPr>
          <p:spPr>
            <a:xfrm>
              <a:off x="1462948" y="21521"/>
              <a:ext cx="443171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1200">
                  <a:solidFill>
                    <a:srgbClr val="80808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808080"/>
                  </a:solidFill>
                </a:rPr>
                <a:t>2015</a:t>
              </a:r>
            </a:p>
          </p:txBody>
        </p:sp>
      </p:grpSp>
      <p:sp>
        <p:nvSpPr>
          <p:cNvPr id="160" name="Shape 160"/>
          <p:cNvSpPr/>
          <p:nvPr/>
        </p:nvSpPr>
        <p:spPr>
          <a:xfrm>
            <a:off x="1176801" y="5090297"/>
            <a:ext cx="5737026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 u="sng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hlinkClick r:id="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1200" u="sng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hlinkClick r:id="rId2"/>
              </a:rPr>
              <a:t>http://www.codeproject.com/KB/recipes/619039/SIFT.JPG</a:t>
            </a:r>
          </a:p>
        </p:txBody>
      </p:sp>
      <p:sp>
        <p:nvSpPr>
          <p:cNvPr id="161" name="Shape 161"/>
          <p:cNvSpPr/>
          <p:nvPr/>
        </p:nvSpPr>
        <p:spPr>
          <a:xfrm>
            <a:off x="7591998" y="2180530"/>
            <a:ext cx="2359755" cy="4031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>
                <a:solidFill>
                  <a:srgbClr val="9BBB59"/>
                </a:solidFill>
              </a:rPr>
              <a:t>Descriptor of Image</a:t>
            </a:r>
          </a:p>
          <a:p>
            <a:pPr lvl="0"/>
            <a:r>
              <a:rPr lang="en-US" sz="1400" dirty="0" smtClean="0">
                <a:solidFill>
                  <a:schemeClr val="accent2"/>
                </a:solidFill>
              </a:rPr>
              <a:t>Sensitive points </a:t>
            </a:r>
            <a:r>
              <a:rPr lang="en-US" sz="1400" dirty="0" smtClean="0"/>
              <a:t>which </a:t>
            </a:r>
          </a:p>
          <a:p>
            <a:pPr lvl="0"/>
            <a:r>
              <a:rPr lang="en-US" sz="1400" dirty="0" smtClean="0"/>
              <a:t>are</a:t>
            </a:r>
            <a:r>
              <a:rPr lang="en-US" sz="1400" dirty="0" smtClean="0"/>
              <a:t> the convolution result of pixels with Hessian Matrix</a:t>
            </a:r>
            <a:endParaRPr sz="1400" dirty="0"/>
          </a:p>
          <a:p>
            <a:pPr lvl="0"/>
            <a:r>
              <a:rPr sz="1400" dirty="0"/>
              <a:t>64 </a:t>
            </a:r>
            <a:r>
              <a:rPr sz="1400" dirty="0" err="1"/>
              <a:t>Demensions</a:t>
            </a:r>
            <a:r>
              <a:rPr sz="1400" dirty="0"/>
              <a:t> Vector</a:t>
            </a:r>
          </a:p>
          <a:p>
            <a:pPr lvl="0"/>
            <a:endParaRPr sz="1400" dirty="0"/>
          </a:p>
          <a:p>
            <a:pPr lvl="0"/>
            <a:r>
              <a:rPr sz="1400" dirty="0"/>
              <a:t>N × 64 vectors</a:t>
            </a:r>
          </a:p>
          <a:p>
            <a:pPr lvl="0"/>
            <a:endParaRPr sz="1400" dirty="0"/>
          </a:p>
          <a:p>
            <a:pPr lvl="0"/>
            <a:r>
              <a:rPr sz="1400" dirty="0"/>
              <a:t>(N depends on the </a:t>
            </a:r>
            <a:r>
              <a:rPr sz="1400" dirty="0">
                <a:solidFill>
                  <a:srgbClr val="C0504D"/>
                </a:solidFill>
              </a:rPr>
              <a:t>resolution</a:t>
            </a:r>
            <a:r>
              <a:rPr sz="1400" dirty="0"/>
              <a:t> of an image and also the value of </a:t>
            </a:r>
            <a:r>
              <a:rPr sz="1400" dirty="0" err="1">
                <a:solidFill>
                  <a:srgbClr val="C0504D"/>
                </a:solidFill>
              </a:rPr>
              <a:t>minHessian</a:t>
            </a:r>
            <a:r>
              <a:rPr sz="1400" dirty="0">
                <a:solidFill>
                  <a:srgbClr val="C0504D"/>
                </a:solidFill>
              </a:rPr>
              <a:t> </a:t>
            </a:r>
            <a:r>
              <a:rPr sz="1400" dirty="0"/>
              <a:t>parameter in </a:t>
            </a:r>
            <a:r>
              <a:rPr sz="1400" dirty="0" smtClean="0"/>
              <a:t>S</a:t>
            </a:r>
            <a:r>
              <a:rPr lang="en-US" sz="1400" dirty="0" smtClean="0"/>
              <a:t>peeded Up Robust Features[SURF]</a:t>
            </a:r>
            <a:r>
              <a:rPr sz="1400" dirty="0" smtClean="0"/>
              <a:t> </a:t>
            </a:r>
            <a:r>
              <a:rPr sz="1400" dirty="0"/>
              <a:t>)</a:t>
            </a:r>
          </a:p>
          <a:p>
            <a:pPr lvl="0"/>
            <a:endParaRPr sz="1400" dirty="0"/>
          </a:p>
          <a:p>
            <a:pPr lvl="0"/>
            <a:endParaRPr sz="1400" dirty="0"/>
          </a:p>
          <a:p>
            <a:pPr lvl="0"/>
            <a:endParaRPr sz="1400" dirty="0"/>
          </a:p>
          <a:p>
            <a:pPr lvl="0"/>
            <a:endParaRPr sz="1400" dirty="0"/>
          </a:p>
          <a:p>
            <a:pPr lvl="0"/>
            <a:endParaRPr sz="1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722" y="2154666"/>
            <a:ext cx="3658111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78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2673</TotalTime>
  <Words>1004</Words>
  <Application>Microsoft Office PowerPoint</Application>
  <PresentationFormat>宽屏</PresentationFormat>
  <Paragraphs>203</Paragraphs>
  <Slides>19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Unicode MS</vt:lpstr>
      <vt:lpstr>华文细黑</vt:lpstr>
      <vt:lpstr>宋体</vt:lpstr>
      <vt:lpstr>汉仪细等线简</vt:lpstr>
      <vt:lpstr>Arial</vt:lpstr>
      <vt:lpstr>Calibri</vt:lpstr>
      <vt:lpstr>Helvetica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170</cp:revision>
  <dcterms:created xsi:type="dcterms:W3CDTF">2014-10-17T09:09:05Z</dcterms:created>
  <dcterms:modified xsi:type="dcterms:W3CDTF">2015-07-15T17:44:51Z</dcterms:modified>
</cp:coreProperties>
</file>