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</p:sldMasterIdLst>
  <p:sldIdLst>
    <p:sldId id="256" r:id="rId2"/>
    <p:sldId id="261" r:id="rId3"/>
    <p:sldId id="257" r:id="rId4"/>
    <p:sldId id="259" r:id="rId5"/>
    <p:sldId id="262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78" autoAdjust="0"/>
    <p:restoredTop sz="94660"/>
  </p:normalViewPr>
  <p:slideViewPr>
    <p:cSldViewPr snapToGrid="0">
      <p:cViewPr varScale="1">
        <p:scale>
          <a:sx n="86" d="100"/>
          <a:sy n="86" d="100"/>
        </p:scale>
        <p:origin x="39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3504" y="770467"/>
            <a:ext cx="10782300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800" spc="-120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7512" y="4206876"/>
            <a:ext cx="9228201" cy="1645920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D5A94BAA-D369-4387-B4DA-40481605F99B}" type="datetimeFigureOut">
              <a:rPr lang="en-US" smtClean="0"/>
              <a:t>6/23/2016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9B0186B4-F4C3-4D38-BF02-923755762D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8485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94BAA-D369-4387-B4DA-40481605F99B}" type="datetimeFigureOut">
              <a:rPr lang="en-US" smtClean="0"/>
              <a:t>6/23/2016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186B4-F4C3-4D38-BF02-923755762D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2338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43950" y="695325"/>
            <a:ext cx="2628900" cy="4800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714375"/>
            <a:ext cx="7734300" cy="54006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94BAA-D369-4387-B4DA-40481605F99B}" type="datetimeFigureOut">
              <a:rPr lang="en-US" smtClean="0"/>
              <a:t>6/23/2016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186B4-F4C3-4D38-BF02-923755762D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61537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94BAA-D369-4387-B4DA-40481605F99B}" type="datetimeFigureOut">
              <a:rPr lang="en-US" smtClean="0"/>
              <a:t>6/23/2016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186B4-F4C3-4D38-BF02-923755762D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09234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504" y="767419"/>
            <a:ext cx="10780776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800" b="0" baseline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7512" y="4204209"/>
            <a:ext cx="9226296" cy="1645920"/>
          </a:xfrm>
        </p:spPr>
        <p:txBody>
          <a:bodyPr anchor="t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94BAA-D369-4387-B4DA-40481605F99B}" type="datetimeFigureOut">
              <a:rPr lang="en-US" smtClean="0"/>
              <a:t>6/23/2016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186B4-F4C3-4D38-BF02-923755762D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3641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6656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1330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94BAA-D369-4387-B4DA-40481605F99B}" type="datetimeFigureOut">
              <a:rPr lang="en-US" smtClean="0"/>
              <a:t>6/23/2016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186B4-F4C3-4D38-BF02-923755762D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4637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40467"/>
            <a:ext cx="4663440" cy="723400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6656" y="2753084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07608" y="2038435"/>
            <a:ext cx="4663440" cy="722376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07608" y="2750990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94BAA-D369-4387-B4DA-40481605F99B}" type="datetimeFigureOut">
              <a:rPr lang="en-US" smtClean="0"/>
              <a:t>6/23/2016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186B4-F4C3-4D38-BF02-923755762D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2524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94BAA-D369-4387-B4DA-40481605F99B}" type="datetimeFigureOut">
              <a:rPr lang="en-US" smtClean="0"/>
              <a:t>6/23/2016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186B4-F4C3-4D38-BF02-923755762D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58097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94BAA-D369-4387-B4DA-40481605F99B}" type="datetimeFigureOut">
              <a:rPr lang="en-US" smtClean="0"/>
              <a:t>6/23/2016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186B4-F4C3-4D38-BF02-923755762D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9978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0" y="0"/>
            <a:ext cx="457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261404" y="542282"/>
            <a:ext cx="338328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40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762000"/>
            <a:ext cx="60960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75982" y="2511813"/>
            <a:ext cx="339852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94BAA-D369-4387-B4DA-40481605F99B}" type="datetimeFigureOut">
              <a:rPr lang="en-US" smtClean="0"/>
              <a:t>6/23/2016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9B0186B4-F4C3-4D38-BF02-923755762D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5017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224" y="5418667"/>
            <a:ext cx="10780776" cy="613283"/>
          </a:xfrm>
        </p:spPr>
        <p:txBody>
          <a:bodyPr anchor="b">
            <a:normAutofit/>
          </a:bodyPr>
          <a:lstStyle>
            <a:lvl1pPr>
              <a:defRPr sz="32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2192000" cy="5330952"/>
          </a:xfrm>
          <a:solidFill>
            <a:schemeClr val="accent1">
              <a:lumMod val="40000"/>
              <a:lumOff val="60000"/>
            </a:schemeClr>
          </a:solid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656" y="5909735"/>
            <a:ext cx="9229344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D5A94BAA-D369-4387-B4DA-40481605F99B}" type="datetimeFigureOut">
              <a:rPr lang="en-US" smtClean="0"/>
              <a:t>6/23/2016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9B0186B4-F4C3-4D38-BF02-923755762D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90077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11680"/>
            <a:ext cx="10753725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" y="6412447"/>
            <a:ext cx="411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D5A94BAA-D369-4387-B4DA-40481605F99B}" type="datetimeFigureOut">
              <a:rPr lang="en-US" smtClean="0"/>
              <a:t>6/23/2016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554697"/>
            <a:ext cx="50292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 cap="all"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926" y="5876412"/>
            <a:ext cx="2926080" cy="1397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300" b="0">
                <a:ln>
                  <a:noFill/>
                </a:ln>
                <a:solidFill>
                  <a:schemeClr val="accent1">
                    <a:alpha val="25000"/>
                  </a:schemeClr>
                </a:solidFill>
                <a:latin typeface="+mj-lt"/>
              </a:defRPr>
            </a:lvl1pPr>
          </a:lstStyle>
          <a:p>
            <a:fld id="{9B0186B4-F4C3-4D38-BF02-923755762D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29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5400" kern="1200" spc="-12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85000"/>
        </a:lnSpc>
        <a:spcBef>
          <a:spcPts val="13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347472" indent="-3429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48640" indent="-54864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0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822960" indent="-82296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097280" indent="-109728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78455" y="2443395"/>
            <a:ext cx="10782300" cy="1544959"/>
          </a:xfrm>
        </p:spPr>
        <p:txBody>
          <a:bodyPr/>
          <a:lstStyle/>
          <a:p>
            <a:r>
              <a:rPr lang="en-US" dirty="0" smtClean="0"/>
              <a:t>Satellite CDN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15835" y="4728621"/>
            <a:ext cx="3150139" cy="1645920"/>
          </a:xfrm>
        </p:spPr>
        <p:txBody>
          <a:bodyPr/>
          <a:lstStyle/>
          <a:p>
            <a:r>
              <a:rPr lang="en-US" dirty="0" smtClean="0"/>
              <a:t>Week </a:t>
            </a:r>
            <a:r>
              <a:rPr lang="en-US" dirty="0" smtClean="0"/>
              <a:t>3 Presentation </a:t>
            </a:r>
            <a:r>
              <a:rPr lang="en-US" dirty="0" smtClean="0"/>
              <a:t>by:</a:t>
            </a:r>
          </a:p>
          <a:p>
            <a:r>
              <a:rPr lang="en-US" dirty="0" smtClean="0"/>
              <a:t>Seo Bo Shim</a:t>
            </a:r>
            <a:endParaRPr lang="en-US" dirty="0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053" b="17894"/>
          <a:stretch/>
        </p:blipFill>
        <p:spPr>
          <a:xfrm>
            <a:off x="9877465" y="4081147"/>
            <a:ext cx="2119014" cy="2639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5143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7224" y="473747"/>
            <a:ext cx="10772775" cy="1658198"/>
          </a:xfrm>
        </p:spPr>
        <p:txBody>
          <a:bodyPr/>
          <a:lstStyle/>
          <a:p>
            <a:r>
              <a:rPr lang="en-US" dirty="0" smtClean="0"/>
              <a:t>Project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3419" y="1934940"/>
            <a:ext cx="7536182" cy="3766185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New Goal: Develop a Graphical User Interface for the S-CDN demo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Visualiz</a:t>
            </a:r>
            <a:r>
              <a:rPr lang="en-US" sz="3200" dirty="0" smtClean="0"/>
              <a:t>e that measurements stored in</a:t>
            </a:r>
            <a:r>
              <a:rPr lang="en-US" sz="3200" dirty="0" smtClean="0"/>
              <a:t> OML server, which is gathered from monitors that are using the OML API</a:t>
            </a:r>
          </a:p>
          <a:p>
            <a:pPr marL="914400" lvl="2" indent="-457200">
              <a:buFont typeface="Arial" panose="020B0604020202020204" pitchFamily="34" charset="0"/>
              <a:buChar char="•"/>
            </a:pPr>
            <a:r>
              <a:rPr lang="en-US" sz="2800" i="0" dirty="0" smtClean="0"/>
              <a:t>To be done in JavaScript</a:t>
            </a:r>
            <a:endParaRPr lang="en-US" sz="2800" i="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29797" y="1611811"/>
            <a:ext cx="4148211" cy="447093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229601" y="6027670"/>
            <a:ext cx="5677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Fig. 1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968096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This Week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7224" y="1930659"/>
            <a:ext cx="11170015" cy="4283874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Completed Click Projects</a:t>
            </a:r>
            <a:endParaRPr lang="en-US" sz="3200" dirty="0" smtClean="0"/>
          </a:p>
          <a:p>
            <a:pPr marL="914400" lvl="2" indent="-457200">
              <a:buFont typeface="Arial" panose="020B0604020202020204" pitchFamily="34" charset="0"/>
              <a:buChar char="•"/>
            </a:pPr>
            <a:r>
              <a:rPr lang="en-US" sz="2800" i="0" dirty="0" smtClean="0"/>
              <a:t>Successfully created custom elements that:</a:t>
            </a:r>
          </a:p>
          <a:p>
            <a:pPr marL="1188720" lvl="3" indent="-457200">
              <a:buFont typeface="Arial" panose="020B0604020202020204" pitchFamily="34" charset="0"/>
              <a:buChar char="•"/>
            </a:pPr>
            <a:r>
              <a:rPr lang="en-US" sz="2600" dirty="0" smtClean="0"/>
              <a:t>Generate timed packets</a:t>
            </a:r>
            <a:r>
              <a:rPr lang="en-US" sz="2600" i="0" dirty="0" smtClean="0"/>
              <a:t> </a:t>
            </a:r>
          </a:p>
          <a:p>
            <a:pPr marL="1188720" lvl="3" indent="-457200">
              <a:buFont typeface="Arial" panose="020B0604020202020204" pitchFamily="34" charset="0"/>
              <a:buChar char="•"/>
            </a:pPr>
            <a:r>
              <a:rPr lang="en-US" sz="2600" dirty="0" smtClean="0"/>
              <a:t>Reads packet header and sorts based on type</a:t>
            </a:r>
            <a:endParaRPr lang="en-US" sz="2600" i="0" dirty="0" smtClean="0"/>
          </a:p>
          <a:p>
            <a:pPr marL="914400" lvl="2" indent="-457200">
              <a:buFont typeface="Arial" panose="020B0604020202020204" pitchFamily="34" charset="0"/>
              <a:buChar char="•"/>
            </a:pPr>
            <a:r>
              <a:rPr lang="en-US" sz="2800" i="0" dirty="0" smtClean="0"/>
              <a:t>Built a custom packet format for the header</a:t>
            </a:r>
            <a:endParaRPr lang="en-US" sz="2800" i="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Understanding building blocks of MF </a:t>
            </a:r>
            <a:r>
              <a:rPr lang="en-US" sz="3200" dirty="0" smtClean="0">
                <a:sym typeface="Wingdings" panose="05000000000000000000" pitchFamily="2" charset="2"/>
              </a:rPr>
              <a:t> Know where to tell OML to take measurements from</a:t>
            </a:r>
            <a:endParaRPr lang="en-US" sz="32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Set up Orbit Account and in the process of deploying MF Network</a:t>
            </a:r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3743574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Week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0" lvl="0" indent="-457200">
              <a:buFont typeface="Arial" pitchFamily="34" charset="0"/>
              <a:buChar char="•"/>
            </a:pPr>
            <a:r>
              <a:rPr lang="en-US" sz="3200" dirty="0" smtClean="0">
                <a:solidFill>
                  <a:prstClr val="black">
                    <a:lumMod val="85000"/>
                    <a:lumOff val="15000"/>
                  </a:prstClr>
                </a:solidFill>
              </a:rPr>
              <a:t>Successfully deploy an MF Network </a:t>
            </a:r>
            <a:endParaRPr lang="en-US" sz="3200" dirty="0" smtClean="0">
              <a:solidFill>
                <a:prstClr val="black">
                  <a:lumMod val="85000"/>
                  <a:lumOff val="15000"/>
                </a:prstClr>
              </a:solidFill>
            </a:endParaRPr>
          </a:p>
          <a:p>
            <a:pPr marL="457200" lvl="0" indent="-457200">
              <a:buFont typeface="Arial" pitchFamily="34" charset="0"/>
              <a:buChar char="•"/>
            </a:pPr>
            <a:endParaRPr lang="en-US" sz="3200" dirty="0">
              <a:solidFill>
                <a:prstClr val="black">
                  <a:lumMod val="85000"/>
                  <a:lumOff val="15000"/>
                </a:prstClr>
              </a:solidFill>
            </a:endParaRPr>
          </a:p>
          <a:p>
            <a:pPr marL="457200" lvl="0" indent="-457200">
              <a:buFont typeface="Arial" pitchFamily="34" charset="0"/>
              <a:buChar char="•"/>
            </a:pPr>
            <a:r>
              <a:rPr lang="en-US" sz="3200" dirty="0" smtClean="0">
                <a:solidFill>
                  <a:prstClr val="black">
                    <a:lumMod val="85000"/>
                    <a:lumOff val="15000"/>
                  </a:prstClr>
                </a:solidFill>
              </a:rPr>
              <a:t>Be able to </a:t>
            </a:r>
            <a:r>
              <a:rPr lang="en-US" sz="3200" dirty="0" smtClean="0">
                <a:solidFill>
                  <a:prstClr val="black">
                    <a:lumMod val="85000"/>
                    <a:lumOff val="15000"/>
                  </a:prstClr>
                </a:solidFill>
              </a:rPr>
              <a:t>monitor some statistics (</a:t>
            </a:r>
            <a:r>
              <a:rPr lang="en-US" sz="3200" dirty="0" err="1" smtClean="0">
                <a:solidFill>
                  <a:prstClr val="black">
                    <a:lumMod val="85000"/>
                    <a:lumOff val="15000"/>
                  </a:prstClr>
                </a:solidFill>
              </a:rPr>
              <a:t>in_pkts</a:t>
            </a:r>
            <a:r>
              <a:rPr lang="en-US" sz="3200" dirty="0" smtClean="0">
                <a:solidFill>
                  <a:prstClr val="black">
                    <a:lumMod val="85000"/>
                    <a:lumOff val="15000"/>
                  </a:prstClr>
                </a:solidFill>
              </a:rPr>
              <a:t>, </a:t>
            </a:r>
            <a:r>
              <a:rPr lang="en-US" sz="3200" dirty="0" err="1" smtClean="0">
                <a:solidFill>
                  <a:prstClr val="black">
                    <a:lumMod val="85000"/>
                    <a:lumOff val="15000"/>
                  </a:prstClr>
                </a:solidFill>
              </a:rPr>
              <a:t>out_pkts</a:t>
            </a:r>
            <a:r>
              <a:rPr lang="en-US" sz="3200" dirty="0" smtClean="0">
                <a:solidFill>
                  <a:prstClr val="black">
                    <a:lumMod val="85000"/>
                    <a:lumOff val="15000"/>
                  </a:prstClr>
                </a:solidFill>
              </a:rPr>
              <a:t>, </a:t>
            </a:r>
            <a:r>
              <a:rPr lang="en-US" sz="3200" dirty="0" err="1" smtClean="0">
                <a:solidFill>
                  <a:prstClr val="black">
                    <a:lumMod val="85000"/>
                    <a:lumOff val="15000"/>
                  </a:prstClr>
                </a:solidFill>
              </a:rPr>
              <a:t>bitrate_mbps</a:t>
            </a:r>
            <a:r>
              <a:rPr lang="en-US" sz="3200" dirty="0" smtClean="0">
                <a:solidFill>
                  <a:prstClr val="black">
                    <a:lumMod val="85000"/>
                    <a:lumOff val="15000"/>
                  </a:prstClr>
                </a:solidFill>
              </a:rPr>
              <a:t>, </a:t>
            </a:r>
            <a:r>
              <a:rPr lang="en-US" sz="3200" dirty="0" err="1" smtClean="0">
                <a:solidFill>
                  <a:prstClr val="black">
                    <a:lumMod val="85000"/>
                    <a:lumOff val="15000"/>
                  </a:prstClr>
                </a:solidFill>
              </a:rPr>
              <a:t>etc</a:t>
            </a:r>
            <a:r>
              <a:rPr lang="en-US" sz="3200" dirty="0" smtClean="0">
                <a:solidFill>
                  <a:prstClr val="black">
                    <a:lumMod val="85000"/>
                    <a:lumOff val="15000"/>
                  </a:prstClr>
                </a:solidFill>
              </a:rPr>
              <a:t>)</a:t>
            </a:r>
            <a:r>
              <a:rPr lang="en-US" sz="3200" dirty="0" smtClean="0">
                <a:solidFill>
                  <a:prstClr val="black">
                    <a:lumMod val="85000"/>
                    <a:lumOff val="15000"/>
                  </a:prstClr>
                </a:solidFill>
              </a:rPr>
              <a:t>,  from routers </a:t>
            </a:r>
            <a:r>
              <a:rPr lang="en-US" sz="3200" dirty="0" smtClean="0">
                <a:solidFill>
                  <a:prstClr val="black">
                    <a:lumMod val="85000"/>
                    <a:lumOff val="15000"/>
                  </a:prstClr>
                </a:solidFill>
                <a:sym typeface="Wingdings" panose="05000000000000000000" pitchFamily="2" charset="2"/>
              </a:rPr>
              <a:t> eventually expand # of stats and visually display stats.</a:t>
            </a:r>
            <a:endParaRPr lang="en-US" sz="3200" dirty="0">
              <a:solidFill>
                <a:prstClr val="black">
                  <a:lumMod val="85000"/>
                  <a:lumOff val="15000"/>
                </a:prstClr>
              </a:solidFill>
            </a:endParaRPr>
          </a:p>
          <a:p>
            <a:pPr marL="457200" lvl="0" indent="-457200">
              <a:buFont typeface="Arial" pitchFamily="34" charset="0"/>
              <a:buChar char="•"/>
            </a:pPr>
            <a:endParaRPr lang="en-US" sz="3200" dirty="0" smtClean="0">
              <a:solidFill>
                <a:prstClr val="black">
                  <a:lumMod val="85000"/>
                  <a:lumOff val="15000"/>
                </a:prstClr>
              </a:solidFill>
            </a:endParaRPr>
          </a:p>
          <a:p>
            <a:pPr marL="457200" lvl="0" indent="-457200">
              <a:buFont typeface="Arial" pitchFamily="34" charset="0"/>
              <a:buChar char="•"/>
            </a:pPr>
            <a:r>
              <a:rPr lang="en-US" sz="3200" dirty="0" smtClean="0">
                <a:solidFill>
                  <a:prstClr val="black">
                    <a:lumMod val="85000"/>
                    <a:lumOff val="15000"/>
                  </a:prstClr>
                </a:solidFill>
              </a:rPr>
              <a:t>Iron out the details of what exactly needs to be monitored and visualized in the GUI</a:t>
            </a:r>
            <a:endParaRPr lang="en-US" sz="3200" dirty="0" smtClean="0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2255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“Fig 1</a:t>
            </a:r>
            <a:r>
              <a:rPr lang="en-US" dirty="0" smtClean="0"/>
              <a:t>” </a:t>
            </a:r>
            <a:r>
              <a:rPr lang="en-US" dirty="0"/>
              <a:t>in Section </a:t>
            </a:r>
            <a:r>
              <a:rPr lang="fr-FR" dirty="0"/>
              <a:t>4.3 Network </a:t>
            </a:r>
            <a:r>
              <a:rPr lang="fr-FR" dirty="0" err="1"/>
              <a:t>Environment</a:t>
            </a:r>
            <a:r>
              <a:rPr lang="fr-FR" dirty="0"/>
              <a:t> (NE) Trials</a:t>
            </a:r>
            <a:r>
              <a:rPr lang="en-US" dirty="0"/>
              <a:t>. “The Next-Phase MobilityFirst Project - From Architecture and Protocol Design to Advanced Services and Trial Deployments",</a:t>
            </a:r>
            <a:r>
              <a:rPr lang="en-US" i="1" dirty="0"/>
              <a:t> 2016 Project Report.</a:t>
            </a:r>
            <a:r>
              <a:rPr lang="en-US" dirty="0"/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1557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etropolitan">
  <a:themeElements>
    <a:clrScheme name="Metropolitan">
      <a:dk1>
        <a:sysClr val="windowText" lastClr="000000"/>
      </a:dk1>
      <a:lt1>
        <a:sysClr val="window" lastClr="FFFFFF"/>
      </a:lt1>
      <a:dk2>
        <a:srgbClr val="162F33"/>
      </a:dk2>
      <a:lt2>
        <a:srgbClr val="EAF0E0"/>
      </a:lt2>
      <a:accent1>
        <a:srgbClr val="50B4C8"/>
      </a:accent1>
      <a:accent2>
        <a:srgbClr val="A8B97F"/>
      </a:accent2>
      <a:accent3>
        <a:srgbClr val="9B9256"/>
      </a:accent3>
      <a:accent4>
        <a:srgbClr val="657689"/>
      </a:accent4>
      <a:accent5>
        <a:srgbClr val="7A855D"/>
      </a:accent5>
      <a:accent6>
        <a:srgbClr val="84AC9D"/>
      </a:accent6>
      <a:hlink>
        <a:srgbClr val="2370CD"/>
      </a:hlink>
      <a:folHlink>
        <a:srgbClr val="877589"/>
      </a:folHlink>
    </a:clrScheme>
    <a:fontScheme name="Metropolitan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Metropolitan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tropolitan" id="{4C5440D6-04D2-4954-96CF-F251137069B2}" vid="{79CFCA13-9412-4290-BB4B-85112F88857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Metropolitan</Template>
  <TotalTime>1276</TotalTime>
  <Words>192</Words>
  <Application>Microsoft Office PowerPoint</Application>
  <PresentationFormat>Widescreen</PresentationFormat>
  <Paragraphs>25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 Light</vt:lpstr>
      <vt:lpstr>Wingdings</vt:lpstr>
      <vt:lpstr>Metropolitan</vt:lpstr>
      <vt:lpstr>Satellite CDN</vt:lpstr>
      <vt:lpstr>Project Overview</vt:lpstr>
      <vt:lpstr>This Week</vt:lpstr>
      <vt:lpstr>Next Week</vt:lpstr>
      <vt:lpstr>References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Satellite CDN</dc:title>
  <dc:creator>Seo Bo</dc:creator>
  <cp:lastModifiedBy>Seo Bo</cp:lastModifiedBy>
  <cp:revision>50</cp:revision>
  <dcterms:created xsi:type="dcterms:W3CDTF">2016-06-07T16:30:04Z</dcterms:created>
  <dcterms:modified xsi:type="dcterms:W3CDTF">2016-06-23T19:19:33Z</dcterms:modified>
</cp:coreProperties>
</file>