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6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Relationship Id="rId4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png"/><Relationship Id="rId4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2.png"/><Relationship Id="rId4" Type="http://schemas.openxmlformats.org/officeDocument/2006/relationships/image" Target="../media/image0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Satellite CDN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6407175" y="3725537"/>
            <a:ext cx="2394300" cy="147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5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Presentation by: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Seo Bo Shim</a:t>
            </a:r>
          </a:p>
        </p:txBody>
      </p:sp>
      <p:pic>
        <p:nvPicPr>
          <p:cNvPr descr="Seo Bo Shim - Headshot.jpg"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2087" y="3794675"/>
            <a:ext cx="132397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144000" y="1834799"/>
            <a:ext cx="8923800" cy="1386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Develop a GUI for the S-CDN caching demo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Clearly show the difference in speed in delivery of content between: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Client 1: requesting  content from source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Client 2: requesting  content from cache</a:t>
            </a:r>
            <a:r>
              <a:rPr lang="en"/>
              <a:t> </a:t>
            </a:r>
          </a:p>
        </p:txBody>
      </p:sp>
      <p:pic>
        <p:nvPicPr>
          <p:cNvPr descr="Selection_004.png"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946" y="3548700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828" y="3602704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395700" y="3195500"/>
            <a:ext cx="12576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VLC Client 1</a:t>
            </a:r>
          </a:p>
        </p:txBody>
      </p:sp>
      <p:cxnSp>
        <p:nvCxnSpPr>
          <p:cNvPr id="79" name="Shape 79"/>
          <p:cNvCxnSpPr>
            <a:stCxn id="76" idx="1"/>
            <a:endCxn id="77" idx="3"/>
          </p:cNvCxnSpPr>
          <p:nvPr/>
        </p:nvCxnSpPr>
        <p:spPr>
          <a:xfrm flipH="1">
            <a:off x="1071146" y="3769112"/>
            <a:ext cx="1486800" cy="192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80" name="Shape 80"/>
          <p:cNvSpPr txBox="1"/>
          <p:nvPr/>
        </p:nvSpPr>
        <p:spPr>
          <a:xfrm>
            <a:off x="2268878" y="3187900"/>
            <a:ext cx="11331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81" name="Shape 81"/>
          <p:cNvCxnSpPr>
            <a:stCxn id="76" idx="3"/>
            <a:endCxn id="82" idx="1"/>
          </p:cNvCxnSpPr>
          <p:nvPr/>
        </p:nvCxnSpPr>
        <p:spPr>
          <a:xfrm flipH="1" rot="10800000">
            <a:off x="2983411" y="3767612"/>
            <a:ext cx="1061099" cy="1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4587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3512722" y="3068737"/>
            <a:ext cx="14892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Edge Router w/ Cache</a:t>
            </a:r>
          </a:p>
        </p:txBody>
      </p:sp>
      <p:pic>
        <p:nvPicPr>
          <p:cNvPr descr="Selection_004.png"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2196" y="4620613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85" name="Shape 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852" y="4653725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/>
        </p:nvSpPr>
        <p:spPr>
          <a:xfrm>
            <a:off x="395699" y="4360175"/>
            <a:ext cx="1289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2</a:t>
            </a:r>
          </a:p>
        </p:txBody>
      </p:sp>
      <p:cxnSp>
        <p:nvCxnSpPr>
          <p:cNvPr id="87" name="Shape 87"/>
          <p:cNvCxnSpPr>
            <a:stCxn id="84" idx="1"/>
            <a:endCxn id="85" idx="3"/>
          </p:cNvCxnSpPr>
          <p:nvPr/>
        </p:nvCxnSpPr>
        <p:spPr>
          <a:xfrm rot="10800000">
            <a:off x="1071296" y="4839225"/>
            <a:ext cx="1470900" cy="18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88" name="Shape 88"/>
          <p:cNvSpPr txBox="1"/>
          <p:nvPr/>
        </p:nvSpPr>
        <p:spPr>
          <a:xfrm>
            <a:off x="2216428" y="4234825"/>
            <a:ext cx="1077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89" name="Shape 89"/>
          <p:cNvCxnSpPr>
            <a:stCxn id="84" idx="3"/>
            <a:endCxn id="82" idx="2"/>
          </p:cNvCxnSpPr>
          <p:nvPr/>
        </p:nvCxnSpPr>
        <p:spPr>
          <a:xfrm flipH="1" rot="10800000">
            <a:off x="2967661" y="3987825"/>
            <a:ext cx="1289699" cy="853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9329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6647725" y="3158000"/>
            <a:ext cx="2420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MF Server (Content Source)</a:t>
            </a:r>
          </a:p>
        </p:txBody>
      </p:sp>
      <p:cxnSp>
        <p:nvCxnSpPr>
          <p:cNvPr id="92" name="Shape 92"/>
          <p:cNvCxnSpPr>
            <a:stCxn id="90" idx="1"/>
            <a:endCxn id="93" idx="3"/>
          </p:cNvCxnSpPr>
          <p:nvPr/>
        </p:nvCxnSpPr>
        <p:spPr>
          <a:xfrm rot="10800000">
            <a:off x="5972329" y="376747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94" name="Shape 94"/>
          <p:cNvCxnSpPr/>
          <p:nvPr/>
        </p:nvCxnSpPr>
        <p:spPr>
          <a:xfrm flipH="1">
            <a:off x="6457230" y="3626329"/>
            <a:ext cx="190500" cy="282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95" name="Shape 95"/>
          <p:cNvSpPr txBox="1"/>
          <p:nvPr/>
        </p:nvSpPr>
        <p:spPr>
          <a:xfrm>
            <a:off x="7810200" y="4163872"/>
            <a:ext cx="1257600" cy="8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Connection 1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Connection 2</a:t>
            </a:r>
          </a:p>
        </p:txBody>
      </p:sp>
      <p:cxnSp>
        <p:nvCxnSpPr>
          <p:cNvPr id="96" name="Shape 96"/>
          <p:cNvCxnSpPr/>
          <p:nvPr/>
        </p:nvCxnSpPr>
        <p:spPr>
          <a:xfrm>
            <a:off x="7300803" y="4477595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97" name="Shape 97"/>
          <p:cNvCxnSpPr/>
          <p:nvPr/>
        </p:nvCxnSpPr>
        <p:spPr>
          <a:xfrm>
            <a:off x="7300803" y="4823486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98" name="Shape 98"/>
          <p:cNvSpPr txBox="1"/>
          <p:nvPr/>
        </p:nvSpPr>
        <p:spPr>
          <a:xfrm>
            <a:off x="5985924" y="4012475"/>
            <a:ext cx="1133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Bottle-neck</a:t>
            </a:r>
          </a:p>
        </p:txBody>
      </p:sp>
      <p:pic>
        <p:nvPicPr>
          <p:cNvPr descr="Selection_004.png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6962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5296801" y="3157975"/>
            <a:ext cx="1061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Router</a:t>
            </a:r>
          </a:p>
        </p:txBody>
      </p:sp>
      <p:cxnSp>
        <p:nvCxnSpPr>
          <p:cNvPr id="100" name="Shape 100"/>
          <p:cNvCxnSpPr>
            <a:stCxn id="82" idx="3"/>
            <a:endCxn id="93" idx="1"/>
          </p:cNvCxnSpPr>
          <p:nvPr/>
        </p:nvCxnSpPr>
        <p:spPr>
          <a:xfrm>
            <a:off x="4470052" y="376747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8771" y="4603062"/>
            <a:ext cx="425465" cy="44082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pic>
      <p:cxnSp>
        <p:nvCxnSpPr>
          <p:cNvPr id="102" name="Shape 102"/>
          <p:cNvCxnSpPr>
            <a:stCxn id="82" idx="2"/>
            <a:endCxn id="101" idx="1"/>
          </p:cNvCxnSpPr>
          <p:nvPr/>
        </p:nvCxnSpPr>
        <p:spPr>
          <a:xfrm>
            <a:off x="4257320" y="3987889"/>
            <a:ext cx="451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cxnSp>
        <p:nvCxnSpPr>
          <p:cNvPr id="103" name="Shape 103"/>
          <p:cNvCxnSpPr>
            <a:stCxn id="93" idx="2"/>
            <a:endCxn id="101" idx="3"/>
          </p:cNvCxnSpPr>
          <p:nvPr/>
        </p:nvCxnSpPr>
        <p:spPr>
          <a:xfrm flipH="1">
            <a:off x="5134195" y="3987889"/>
            <a:ext cx="625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04" name="Shape 104"/>
          <p:cNvSpPr txBox="1"/>
          <p:nvPr/>
        </p:nvSpPr>
        <p:spPr>
          <a:xfrm>
            <a:off x="4613275" y="4220100"/>
            <a:ext cx="864300" cy="3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GNRS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95700" y="6625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pic>
        <p:nvPicPr>
          <p:cNvPr descr="Selection_004.png"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946" y="3548700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111" name="Shape 1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828" y="3602704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/>
        </p:nvSpPr>
        <p:spPr>
          <a:xfrm>
            <a:off x="395700" y="3195500"/>
            <a:ext cx="12576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1</a:t>
            </a:r>
          </a:p>
        </p:txBody>
      </p:sp>
      <p:cxnSp>
        <p:nvCxnSpPr>
          <p:cNvPr id="113" name="Shape 113"/>
          <p:cNvCxnSpPr>
            <a:stCxn id="110" idx="1"/>
            <a:endCxn id="111" idx="3"/>
          </p:cNvCxnSpPr>
          <p:nvPr/>
        </p:nvCxnSpPr>
        <p:spPr>
          <a:xfrm flipH="1">
            <a:off x="1071146" y="3769112"/>
            <a:ext cx="1486800" cy="192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14" name="Shape 114"/>
          <p:cNvSpPr txBox="1"/>
          <p:nvPr/>
        </p:nvSpPr>
        <p:spPr>
          <a:xfrm>
            <a:off x="2268878" y="3187900"/>
            <a:ext cx="11331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115" name="Shape 115"/>
          <p:cNvCxnSpPr>
            <a:stCxn id="110" idx="3"/>
            <a:endCxn id="116" idx="1"/>
          </p:cNvCxnSpPr>
          <p:nvPr/>
        </p:nvCxnSpPr>
        <p:spPr>
          <a:xfrm flipH="1" rot="10800000">
            <a:off x="2983411" y="3767612"/>
            <a:ext cx="1061099" cy="1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4587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 txBox="1"/>
          <p:nvPr/>
        </p:nvSpPr>
        <p:spPr>
          <a:xfrm>
            <a:off x="3507822" y="3073087"/>
            <a:ext cx="14892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Edge Router w/ Cache</a:t>
            </a:r>
          </a:p>
        </p:txBody>
      </p:sp>
      <p:pic>
        <p:nvPicPr>
          <p:cNvPr descr="Selection_004.png"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2196" y="4620613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119" name="Shape 1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852" y="4653725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/>
          <p:nvPr/>
        </p:nvSpPr>
        <p:spPr>
          <a:xfrm>
            <a:off x="395699" y="4360175"/>
            <a:ext cx="1289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2</a:t>
            </a:r>
          </a:p>
        </p:txBody>
      </p:sp>
      <p:cxnSp>
        <p:nvCxnSpPr>
          <p:cNvPr id="121" name="Shape 121"/>
          <p:cNvCxnSpPr>
            <a:stCxn id="118" idx="1"/>
            <a:endCxn id="119" idx="3"/>
          </p:cNvCxnSpPr>
          <p:nvPr/>
        </p:nvCxnSpPr>
        <p:spPr>
          <a:xfrm rot="10800000">
            <a:off x="1071296" y="4839225"/>
            <a:ext cx="1470900" cy="18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22" name="Shape 122"/>
          <p:cNvSpPr txBox="1"/>
          <p:nvPr/>
        </p:nvSpPr>
        <p:spPr>
          <a:xfrm>
            <a:off x="2216428" y="4234825"/>
            <a:ext cx="1077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123" name="Shape 123"/>
          <p:cNvCxnSpPr>
            <a:stCxn id="118" idx="3"/>
            <a:endCxn id="116" idx="2"/>
          </p:cNvCxnSpPr>
          <p:nvPr/>
        </p:nvCxnSpPr>
        <p:spPr>
          <a:xfrm flipH="1" rot="10800000">
            <a:off x="2967661" y="3987825"/>
            <a:ext cx="1289699" cy="853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9329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 txBox="1"/>
          <p:nvPr/>
        </p:nvSpPr>
        <p:spPr>
          <a:xfrm>
            <a:off x="6647725" y="3114337"/>
            <a:ext cx="2658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Server (Content Source)</a:t>
            </a:r>
          </a:p>
        </p:txBody>
      </p:sp>
      <p:cxnSp>
        <p:nvCxnSpPr>
          <p:cNvPr id="126" name="Shape 126"/>
          <p:cNvCxnSpPr>
            <a:stCxn id="124" idx="1"/>
            <a:endCxn id="127" idx="3"/>
          </p:cNvCxnSpPr>
          <p:nvPr/>
        </p:nvCxnSpPr>
        <p:spPr>
          <a:xfrm rot="10800000">
            <a:off x="5972329" y="376747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128" name="Shape 128"/>
          <p:cNvCxnSpPr/>
          <p:nvPr/>
        </p:nvCxnSpPr>
        <p:spPr>
          <a:xfrm flipH="1">
            <a:off x="6457230" y="3626329"/>
            <a:ext cx="190500" cy="282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29" name="Shape 129"/>
          <p:cNvSpPr txBox="1"/>
          <p:nvPr/>
        </p:nvSpPr>
        <p:spPr>
          <a:xfrm>
            <a:off x="7810200" y="4163872"/>
            <a:ext cx="1257600" cy="8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Connection 1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Connection 2</a:t>
            </a:r>
          </a:p>
        </p:txBody>
      </p:sp>
      <p:cxnSp>
        <p:nvCxnSpPr>
          <p:cNvPr id="130" name="Shape 130"/>
          <p:cNvCxnSpPr/>
          <p:nvPr/>
        </p:nvCxnSpPr>
        <p:spPr>
          <a:xfrm>
            <a:off x="7300803" y="4477595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31" name="Shape 131"/>
          <p:cNvCxnSpPr/>
          <p:nvPr/>
        </p:nvCxnSpPr>
        <p:spPr>
          <a:xfrm>
            <a:off x="7300803" y="4823486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32" name="Shape 132"/>
          <p:cNvSpPr txBox="1"/>
          <p:nvPr/>
        </p:nvSpPr>
        <p:spPr>
          <a:xfrm>
            <a:off x="5985924" y="4012475"/>
            <a:ext cx="1133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Bottle-neck</a:t>
            </a:r>
          </a:p>
        </p:txBody>
      </p:sp>
      <p:pic>
        <p:nvPicPr>
          <p:cNvPr descr="Selection_004.png"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6962" y="35470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/>
          <p:nvPr/>
        </p:nvSpPr>
        <p:spPr>
          <a:xfrm>
            <a:off x="5291813" y="3183237"/>
            <a:ext cx="1061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Router</a:t>
            </a:r>
          </a:p>
        </p:txBody>
      </p:sp>
      <p:cxnSp>
        <p:nvCxnSpPr>
          <p:cNvPr id="134" name="Shape 134"/>
          <p:cNvCxnSpPr>
            <a:stCxn id="116" idx="3"/>
            <a:endCxn id="127" idx="1"/>
          </p:cNvCxnSpPr>
          <p:nvPr/>
        </p:nvCxnSpPr>
        <p:spPr>
          <a:xfrm>
            <a:off x="4470052" y="376747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8771" y="4603062"/>
            <a:ext cx="425465" cy="44082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pic>
      <p:cxnSp>
        <p:nvCxnSpPr>
          <p:cNvPr id="136" name="Shape 136"/>
          <p:cNvCxnSpPr>
            <a:stCxn id="116" idx="2"/>
            <a:endCxn id="135" idx="1"/>
          </p:cNvCxnSpPr>
          <p:nvPr/>
        </p:nvCxnSpPr>
        <p:spPr>
          <a:xfrm>
            <a:off x="4257320" y="3987889"/>
            <a:ext cx="451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cxnSp>
        <p:nvCxnSpPr>
          <p:cNvPr id="137" name="Shape 137"/>
          <p:cNvCxnSpPr>
            <a:stCxn id="127" idx="2"/>
            <a:endCxn id="135" idx="3"/>
          </p:cNvCxnSpPr>
          <p:nvPr/>
        </p:nvCxnSpPr>
        <p:spPr>
          <a:xfrm flipH="1">
            <a:off x="5134195" y="3987889"/>
            <a:ext cx="625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38" name="Shape 138"/>
          <p:cNvSpPr txBox="1"/>
          <p:nvPr/>
        </p:nvSpPr>
        <p:spPr>
          <a:xfrm>
            <a:off x="4613275" y="4220100"/>
            <a:ext cx="864300" cy="3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GNRS</a:t>
            </a:r>
          </a:p>
        </p:txBody>
      </p:sp>
      <p:pic>
        <p:nvPicPr>
          <p:cNvPr descr="Selection_004.png"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0062" y="2378440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 txBox="1"/>
          <p:nvPr/>
        </p:nvSpPr>
        <p:spPr>
          <a:xfrm>
            <a:off x="3899925" y="1774800"/>
            <a:ext cx="1565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Router Monitors</a:t>
            </a:r>
          </a:p>
        </p:txBody>
      </p:sp>
      <p:cxnSp>
        <p:nvCxnSpPr>
          <p:cNvPr id="141" name="Shape 141"/>
          <p:cNvCxnSpPr>
            <a:stCxn id="139" idx="2"/>
            <a:endCxn id="116" idx="0"/>
          </p:cNvCxnSpPr>
          <p:nvPr/>
        </p:nvCxnSpPr>
        <p:spPr>
          <a:xfrm flipH="1">
            <a:off x="4257395" y="2819264"/>
            <a:ext cx="425400" cy="727799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6099" y="2378428"/>
            <a:ext cx="425465" cy="4408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3" name="Shape 143"/>
          <p:cNvCxnSpPr>
            <a:stCxn id="142" idx="2"/>
            <a:endCxn id="127" idx="0"/>
          </p:cNvCxnSpPr>
          <p:nvPr/>
        </p:nvCxnSpPr>
        <p:spPr>
          <a:xfrm>
            <a:off x="5168832" y="2819251"/>
            <a:ext cx="591000" cy="727799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44" name="Shape 144"/>
          <p:cNvSpPr/>
          <p:nvPr/>
        </p:nvSpPr>
        <p:spPr>
          <a:xfrm>
            <a:off x="5944275" y="1789362"/>
            <a:ext cx="1133100" cy="6063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OML Server</a:t>
            </a:r>
          </a:p>
        </p:txBody>
      </p:sp>
      <p:sp>
        <p:nvSpPr>
          <p:cNvPr id="145" name="Shape 145"/>
          <p:cNvSpPr/>
          <p:nvPr/>
        </p:nvSpPr>
        <p:spPr>
          <a:xfrm>
            <a:off x="7640075" y="1847500"/>
            <a:ext cx="1427700" cy="727800"/>
          </a:xfrm>
          <a:prstGeom prst="rect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GUI - (Statistics Visualization)</a:t>
            </a:r>
          </a:p>
        </p:txBody>
      </p:sp>
      <p:sp>
        <p:nvSpPr>
          <p:cNvPr id="146" name="Shape 146"/>
          <p:cNvSpPr/>
          <p:nvPr/>
        </p:nvSpPr>
        <p:spPr>
          <a:xfrm>
            <a:off x="121625" y="3095025"/>
            <a:ext cx="7841100" cy="19278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4044575" y="2204200"/>
            <a:ext cx="1470900" cy="7278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48" name="Shape 148"/>
          <p:cNvCxnSpPr>
            <a:stCxn id="147" idx="3"/>
            <a:endCxn id="144" idx="3"/>
          </p:cNvCxnSpPr>
          <p:nvPr/>
        </p:nvCxnSpPr>
        <p:spPr>
          <a:xfrm flipH="1" rot="10800000">
            <a:off x="5515475" y="2306800"/>
            <a:ext cx="594600" cy="2613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49" name="Shape 149"/>
          <p:cNvCxnSpPr>
            <a:endCxn id="145" idx="1"/>
          </p:cNvCxnSpPr>
          <p:nvPr/>
        </p:nvCxnSpPr>
        <p:spPr>
          <a:xfrm>
            <a:off x="7049375" y="2110300"/>
            <a:ext cx="590700" cy="101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50" name="Shape 150"/>
          <p:cNvSpPr txBox="1"/>
          <p:nvPr/>
        </p:nvSpPr>
        <p:spPr>
          <a:xfrm>
            <a:off x="229787" y="2674850"/>
            <a:ext cx="12576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MF Setup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Studied an experiment from MF tutorial that successfully sent data from monitor to the OML server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Set up connection to OML tcp port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Compared experiment’s configurations to desired MF setup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OML client enabled in hoststack, and control port in routers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471900" y="1842875"/>
            <a:ext cx="8222100" cy="102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Successfully set up simplified MF demo with similar topology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No second client or cache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Successfully ran the click monitors that communicate with the routers</a:t>
            </a:r>
          </a:p>
        </p:txBody>
      </p:sp>
      <p:pic>
        <p:nvPicPr>
          <p:cNvPr descr="Selection_004.png"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1945" y="4036775"/>
            <a:ext cx="403387" cy="4317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164" name="Shape 1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049" y="4089664"/>
            <a:ext cx="403387" cy="363566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>
            <a:off x="471900" y="3690871"/>
            <a:ext cx="11922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1</a:t>
            </a:r>
          </a:p>
        </p:txBody>
      </p:sp>
      <p:cxnSp>
        <p:nvCxnSpPr>
          <p:cNvPr id="166" name="Shape 166"/>
          <p:cNvCxnSpPr>
            <a:stCxn id="163" idx="1"/>
            <a:endCxn id="164" idx="3"/>
          </p:cNvCxnSpPr>
          <p:nvPr/>
        </p:nvCxnSpPr>
        <p:spPr>
          <a:xfrm flipH="1">
            <a:off x="1112545" y="4252634"/>
            <a:ext cx="1409400" cy="18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67" name="Shape 167"/>
          <p:cNvSpPr txBox="1"/>
          <p:nvPr/>
        </p:nvSpPr>
        <p:spPr>
          <a:xfrm>
            <a:off x="2247876" y="3683428"/>
            <a:ext cx="1074300" cy="3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168" name="Shape 168"/>
          <p:cNvCxnSpPr>
            <a:stCxn id="163" idx="3"/>
            <a:endCxn id="169" idx="1"/>
          </p:cNvCxnSpPr>
          <p:nvPr/>
        </p:nvCxnSpPr>
        <p:spPr>
          <a:xfrm flipH="1" rot="10800000">
            <a:off x="2925332" y="4251134"/>
            <a:ext cx="1006200" cy="1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1442" y="4035174"/>
            <a:ext cx="403387" cy="431717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/>
          <p:nvPr/>
        </p:nvSpPr>
        <p:spPr>
          <a:xfrm>
            <a:off x="2974614" y="4389101"/>
            <a:ext cx="14118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Router</a:t>
            </a:r>
          </a:p>
        </p:txBody>
      </p:sp>
      <p:pic>
        <p:nvPicPr>
          <p:cNvPr descr="Selection_004.png" id="171" name="Shape 1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0263" y="4035174"/>
            <a:ext cx="403387" cy="431717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/>
        </p:nvSpPr>
        <p:spPr>
          <a:xfrm>
            <a:off x="6704875" y="3672325"/>
            <a:ext cx="24393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Server (Content Source)</a:t>
            </a:r>
          </a:p>
        </p:txBody>
      </p:sp>
      <p:cxnSp>
        <p:nvCxnSpPr>
          <p:cNvPr id="173" name="Shape 173"/>
          <p:cNvCxnSpPr>
            <a:stCxn id="171" idx="1"/>
            <a:endCxn id="174" idx="3"/>
          </p:cNvCxnSpPr>
          <p:nvPr/>
        </p:nvCxnSpPr>
        <p:spPr>
          <a:xfrm rot="10800000">
            <a:off x="5759363" y="4251033"/>
            <a:ext cx="1020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175" name="Shape 175"/>
          <p:cNvCxnSpPr/>
          <p:nvPr/>
        </p:nvCxnSpPr>
        <p:spPr>
          <a:xfrm flipH="1">
            <a:off x="6218904" y="4112800"/>
            <a:ext cx="180600" cy="276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76" name="Shape 176"/>
          <p:cNvSpPr txBox="1"/>
          <p:nvPr/>
        </p:nvSpPr>
        <p:spPr>
          <a:xfrm>
            <a:off x="5772040" y="4490969"/>
            <a:ext cx="10743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Bottle-neck</a:t>
            </a:r>
          </a:p>
        </p:txBody>
      </p:sp>
      <p:pic>
        <p:nvPicPr>
          <p:cNvPr descr="Selection_004.png"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5856" y="4035174"/>
            <a:ext cx="403387" cy="431717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/>
          <p:nvPr/>
        </p:nvSpPr>
        <p:spPr>
          <a:xfrm>
            <a:off x="5630587" y="3702587"/>
            <a:ext cx="10743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Router</a:t>
            </a:r>
          </a:p>
        </p:txBody>
      </p:sp>
      <p:cxnSp>
        <p:nvCxnSpPr>
          <p:cNvPr id="178" name="Shape 178"/>
          <p:cNvCxnSpPr>
            <a:stCxn id="169" idx="3"/>
            <a:endCxn id="174" idx="1"/>
          </p:cNvCxnSpPr>
          <p:nvPr/>
        </p:nvCxnSpPr>
        <p:spPr>
          <a:xfrm>
            <a:off x="4334829" y="4251033"/>
            <a:ext cx="1020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8335" y="4677357"/>
            <a:ext cx="403387" cy="431717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pic>
      <p:cxnSp>
        <p:nvCxnSpPr>
          <p:cNvPr id="180" name="Shape 180"/>
          <p:cNvCxnSpPr>
            <a:stCxn id="169" idx="2"/>
            <a:endCxn id="179" idx="1"/>
          </p:cNvCxnSpPr>
          <p:nvPr/>
        </p:nvCxnSpPr>
        <p:spPr>
          <a:xfrm>
            <a:off x="4133135" y="4466891"/>
            <a:ext cx="445200" cy="4263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cxnSp>
        <p:nvCxnSpPr>
          <p:cNvPr id="181" name="Shape 181"/>
          <p:cNvCxnSpPr>
            <a:stCxn id="174" idx="2"/>
            <a:endCxn id="179" idx="3"/>
          </p:cNvCxnSpPr>
          <p:nvPr/>
        </p:nvCxnSpPr>
        <p:spPr>
          <a:xfrm flipH="1">
            <a:off x="4981850" y="4466891"/>
            <a:ext cx="575700" cy="4263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82" name="Shape 182"/>
          <p:cNvSpPr txBox="1"/>
          <p:nvPr/>
        </p:nvSpPr>
        <p:spPr>
          <a:xfrm>
            <a:off x="4435694" y="4314255"/>
            <a:ext cx="819300" cy="3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GNRS</a:t>
            </a:r>
          </a:p>
        </p:txBody>
      </p:sp>
      <p:pic>
        <p:nvPicPr>
          <p:cNvPr descr="Selection_004.png"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9774" y="315856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 txBox="1"/>
          <p:nvPr/>
        </p:nvSpPr>
        <p:spPr>
          <a:xfrm>
            <a:off x="2423037" y="2986637"/>
            <a:ext cx="1565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Router Monitors</a:t>
            </a:r>
          </a:p>
        </p:txBody>
      </p:sp>
      <p:cxnSp>
        <p:nvCxnSpPr>
          <p:cNvPr id="185" name="Shape 185"/>
          <p:cNvCxnSpPr>
            <a:stCxn id="183" idx="2"/>
            <a:endCxn id="169" idx="0"/>
          </p:cNvCxnSpPr>
          <p:nvPr/>
        </p:nvCxnSpPr>
        <p:spPr>
          <a:xfrm flipH="1">
            <a:off x="4133007" y="3599389"/>
            <a:ext cx="589500" cy="435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86" name="Shape 1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5812" y="3158553"/>
            <a:ext cx="425465" cy="4408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7" name="Shape 187"/>
          <p:cNvCxnSpPr>
            <a:stCxn id="186" idx="2"/>
            <a:endCxn id="174" idx="0"/>
          </p:cNvCxnSpPr>
          <p:nvPr/>
        </p:nvCxnSpPr>
        <p:spPr>
          <a:xfrm>
            <a:off x="5208545" y="3599376"/>
            <a:ext cx="348900" cy="435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88" name="Shape 188"/>
          <p:cNvSpPr/>
          <p:nvPr/>
        </p:nvSpPr>
        <p:spPr>
          <a:xfrm>
            <a:off x="4084287" y="2984325"/>
            <a:ext cx="1470900" cy="7278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89" name="Shape 189"/>
          <p:cNvCxnSpPr>
            <a:stCxn id="188" idx="3"/>
            <a:endCxn id="190" idx="2"/>
          </p:cNvCxnSpPr>
          <p:nvPr/>
        </p:nvCxnSpPr>
        <p:spPr>
          <a:xfrm flipH="1" rot="10800000">
            <a:off x="5555187" y="3166725"/>
            <a:ext cx="728400" cy="181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91" name="Shape 191"/>
          <p:cNvSpPr txBox="1"/>
          <p:nvPr/>
        </p:nvSpPr>
        <p:spPr>
          <a:xfrm>
            <a:off x="5650737" y="2785550"/>
            <a:ext cx="4035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400"/>
              <a:t>?</a:t>
            </a:r>
          </a:p>
        </p:txBody>
      </p:sp>
      <p:sp>
        <p:nvSpPr>
          <p:cNvPr id="190" name="Shape 190"/>
          <p:cNvSpPr/>
          <p:nvPr/>
        </p:nvSpPr>
        <p:spPr>
          <a:xfrm>
            <a:off x="6283725" y="2863637"/>
            <a:ext cx="1133100" cy="6063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OML Server - expID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</a:t>
            </a:r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Configure the monitor to talk to the OML Server to desired exp-ID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How to establish a connection without monitor running in experiment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Test the monitor so it sends all packet, link, and routing stats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In JS script do a basic SQL query to display data from OML Server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