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embeddedFontLst>
    <p:embeddedFont>
      <p:font typeface="Roboto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47190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425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 txBox="1"/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6000"/>
            </a:lvl1pPr>
            <a:lvl2pPr lvl="1">
              <a:spcBef>
                <a:spcPts val="0"/>
              </a:spcBef>
              <a:buSzPct val="100000"/>
              <a:defRPr sz="6000"/>
            </a:lvl2pPr>
            <a:lvl3pPr lvl="2">
              <a:spcBef>
                <a:spcPts val="0"/>
              </a:spcBef>
              <a:buSzPct val="100000"/>
              <a:defRPr sz="6000"/>
            </a:lvl3pPr>
            <a:lvl4pPr lvl="3">
              <a:spcBef>
                <a:spcPts val="0"/>
              </a:spcBef>
              <a:buSzPct val="100000"/>
              <a:defRPr sz="6000"/>
            </a:lvl4pPr>
            <a:lvl5pPr lvl="4">
              <a:spcBef>
                <a:spcPts val="0"/>
              </a:spcBef>
              <a:buSzPct val="100000"/>
              <a:defRPr sz="6000"/>
            </a:lvl5pPr>
            <a:lvl6pPr lvl="5">
              <a:spcBef>
                <a:spcPts val="0"/>
              </a:spcBef>
              <a:buSzPct val="100000"/>
              <a:defRPr sz="6000"/>
            </a:lvl6pPr>
            <a:lvl7pPr lvl="6">
              <a:spcBef>
                <a:spcPts val="0"/>
              </a:spcBef>
              <a:buSzPct val="100000"/>
              <a:defRPr sz="6000"/>
            </a:lvl7pPr>
            <a:lvl8pPr lvl="7">
              <a:spcBef>
                <a:spcPts val="0"/>
              </a:spcBef>
              <a:buSzPct val="100000"/>
              <a:defRPr sz="6000"/>
            </a:lvl8pPr>
            <a:lvl9pPr lvl="8">
              <a:spcBef>
                <a:spcPts val="0"/>
              </a:spcBef>
              <a:buSzPct val="100000"/>
              <a:defRPr sz="6000"/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" name="Shape 47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" name="Shape 4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" type="subTitle"/>
          </p:nvPr>
        </p:nvSpPr>
        <p:spPr>
          <a:xfrm>
            <a:off x="265500" y="2779466"/>
            <a:ext cx="4045200" cy="12350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0.png"/><Relationship Id="rId4" Type="http://schemas.openxmlformats.org/officeDocument/2006/relationships/image" Target="../media/image0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0.png"/><Relationship Id="rId4" Type="http://schemas.openxmlformats.org/officeDocument/2006/relationships/image" Target="../media/image0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Satellite CDN</a:t>
            </a:r>
          </a:p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x="6407175" y="3725537"/>
            <a:ext cx="2394300" cy="1471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6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Presentation by: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Seo Bo Shim</a:t>
            </a:r>
          </a:p>
        </p:txBody>
      </p:sp>
      <p:pic>
        <p:nvPicPr>
          <p:cNvPr descr="Seo Bo Shim - Headshot.jpg" id="69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2087" y="3794675"/>
            <a:ext cx="1323975" cy="133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Overview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144000" y="1834799"/>
            <a:ext cx="8923800" cy="1386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Develop a GUI for the S-CDN caching demo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Clearly show the difference in speed in delivery of content between: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Client 1: requesting  content from source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Client 2: requesting  content from cache</a:t>
            </a:r>
            <a:r>
              <a:rPr lang="en"/>
              <a:t> </a:t>
            </a:r>
          </a:p>
        </p:txBody>
      </p:sp>
      <p:pic>
        <p:nvPicPr>
          <p:cNvPr descr="Selection_004.png"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946" y="3548700"/>
            <a:ext cx="425465" cy="4408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ion_006.png" id="77" name="Shape 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5828" y="3602704"/>
            <a:ext cx="425465" cy="37123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/>
          <p:nvPr/>
        </p:nvSpPr>
        <p:spPr>
          <a:xfrm>
            <a:off x="395700" y="3195500"/>
            <a:ext cx="12576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VLC Client 1</a:t>
            </a:r>
          </a:p>
        </p:txBody>
      </p:sp>
      <p:cxnSp>
        <p:nvCxnSpPr>
          <p:cNvPr id="79" name="Shape 79"/>
          <p:cNvCxnSpPr>
            <a:stCxn id="76" idx="1"/>
            <a:endCxn id="77" idx="3"/>
          </p:cNvCxnSpPr>
          <p:nvPr/>
        </p:nvCxnSpPr>
        <p:spPr>
          <a:xfrm flipH="1">
            <a:off x="1071146" y="3769112"/>
            <a:ext cx="1486800" cy="192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80" name="Shape 80"/>
          <p:cNvSpPr txBox="1"/>
          <p:nvPr/>
        </p:nvSpPr>
        <p:spPr>
          <a:xfrm>
            <a:off x="2268878" y="3187900"/>
            <a:ext cx="11331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MF Proxy</a:t>
            </a:r>
          </a:p>
        </p:txBody>
      </p:sp>
      <p:cxnSp>
        <p:nvCxnSpPr>
          <p:cNvPr id="81" name="Shape 81"/>
          <p:cNvCxnSpPr>
            <a:stCxn id="76" idx="3"/>
            <a:endCxn id="82" idx="1"/>
          </p:cNvCxnSpPr>
          <p:nvPr/>
        </p:nvCxnSpPr>
        <p:spPr>
          <a:xfrm flipH="1" rot="10800000">
            <a:off x="2983411" y="3767612"/>
            <a:ext cx="1061099" cy="1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4587" y="354706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 txBox="1"/>
          <p:nvPr/>
        </p:nvSpPr>
        <p:spPr>
          <a:xfrm>
            <a:off x="3512722" y="3068737"/>
            <a:ext cx="14892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Edge Router w/ Cache</a:t>
            </a:r>
          </a:p>
        </p:txBody>
      </p:sp>
      <p:pic>
        <p:nvPicPr>
          <p:cNvPr descr="Selection_004.png" id="84" name="Shape 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2196" y="4620613"/>
            <a:ext cx="425465" cy="4408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ion_006.png" id="85" name="Shape 8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5852" y="4653725"/>
            <a:ext cx="425465" cy="37123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Shape 86"/>
          <p:cNvSpPr txBox="1"/>
          <p:nvPr/>
        </p:nvSpPr>
        <p:spPr>
          <a:xfrm>
            <a:off x="395699" y="4360175"/>
            <a:ext cx="12897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VLC Client 2</a:t>
            </a:r>
          </a:p>
        </p:txBody>
      </p:sp>
      <p:cxnSp>
        <p:nvCxnSpPr>
          <p:cNvPr id="87" name="Shape 87"/>
          <p:cNvCxnSpPr>
            <a:stCxn id="84" idx="1"/>
            <a:endCxn id="85" idx="3"/>
          </p:cNvCxnSpPr>
          <p:nvPr/>
        </p:nvCxnSpPr>
        <p:spPr>
          <a:xfrm rot="10800000">
            <a:off x="1071296" y="4839225"/>
            <a:ext cx="1470900" cy="18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88" name="Shape 88"/>
          <p:cNvSpPr txBox="1"/>
          <p:nvPr/>
        </p:nvSpPr>
        <p:spPr>
          <a:xfrm>
            <a:off x="2216428" y="4234825"/>
            <a:ext cx="10770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Proxy</a:t>
            </a:r>
          </a:p>
        </p:txBody>
      </p:sp>
      <p:cxnSp>
        <p:nvCxnSpPr>
          <p:cNvPr id="89" name="Shape 89"/>
          <p:cNvCxnSpPr>
            <a:stCxn id="84" idx="3"/>
            <a:endCxn id="82" idx="2"/>
          </p:cNvCxnSpPr>
          <p:nvPr/>
        </p:nvCxnSpPr>
        <p:spPr>
          <a:xfrm flipH="1" rot="10800000">
            <a:off x="2967661" y="3987825"/>
            <a:ext cx="1289699" cy="853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90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49329" y="354706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 txBox="1"/>
          <p:nvPr/>
        </p:nvSpPr>
        <p:spPr>
          <a:xfrm>
            <a:off x="6647725" y="3158000"/>
            <a:ext cx="24201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MF Server (Content Source)</a:t>
            </a:r>
          </a:p>
        </p:txBody>
      </p:sp>
      <p:cxnSp>
        <p:nvCxnSpPr>
          <p:cNvPr id="92" name="Shape 92"/>
          <p:cNvCxnSpPr>
            <a:stCxn id="90" idx="1"/>
            <a:endCxn id="93" idx="3"/>
          </p:cNvCxnSpPr>
          <p:nvPr/>
        </p:nvCxnSpPr>
        <p:spPr>
          <a:xfrm rot="10800000">
            <a:off x="5972329" y="3767477"/>
            <a:ext cx="10770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none"/>
            <a:tailEnd len="lg" w="lg" type="stealth"/>
          </a:ln>
        </p:spPr>
      </p:cxnSp>
      <p:cxnSp>
        <p:nvCxnSpPr>
          <p:cNvPr id="94" name="Shape 94"/>
          <p:cNvCxnSpPr/>
          <p:nvPr/>
        </p:nvCxnSpPr>
        <p:spPr>
          <a:xfrm flipH="1">
            <a:off x="6457230" y="3626329"/>
            <a:ext cx="190500" cy="282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95" name="Shape 95"/>
          <p:cNvSpPr txBox="1"/>
          <p:nvPr/>
        </p:nvSpPr>
        <p:spPr>
          <a:xfrm>
            <a:off x="7810200" y="4163872"/>
            <a:ext cx="1257600" cy="85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Connection 1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Connection 2</a:t>
            </a:r>
          </a:p>
        </p:txBody>
      </p:sp>
      <p:cxnSp>
        <p:nvCxnSpPr>
          <p:cNvPr id="96" name="Shape 96"/>
          <p:cNvCxnSpPr/>
          <p:nvPr/>
        </p:nvCxnSpPr>
        <p:spPr>
          <a:xfrm>
            <a:off x="7300803" y="4477595"/>
            <a:ext cx="4947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97" name="Shape 97"/>
          <p:cNvCxnSpPr/>
          <p:nvPr/>
        </p:nvCxnSpPr>
        <p:spPr>
          <a:xfrm>
            <a:off x="7300803" y="4823486"/>
            <a:ext cx="494700" cy="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98" name="Shape 98"/>
          <p:cNvSpPr txBox="1"/>
          <p:nvPr/>
        </p:nvSpPr>
        <p:spPr>
          <a:xfrm>
            <a:off x="5985924" y="4012475"/>
            <a:ext cx="11331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Bottle-neck</a:t>
            </a:r>
          </a:p>
        </p:txBody>
      </p:sp>
      <p:pic>
        <p:nvPicPr>
          <p:cNvPr descr="Selection_004.png"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6962" y="354706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5296801" y="3157975"/>
            <a:ext cx="10611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Router</a:t>
            </a:r>
          </a:p>
        </p:txBody>
      </p:sp>
      <p:cxnSp>
        <p:nvCxnSpPr>
          <p:cNvPr id="100" name="Shape 100"/>
          <p:cNvCxnSpPr>
            <a:stCxn id="82" idx="3"/>
            <a:endCxn id="93" idx="1"/>
          </p:cNvCxnSpPr>
          <p:nvPr/>
        </p:nvCxnSpPr>
        <p:spPr>
          <a:xfrm>
            <a:off x="4470052" y="3767477"/>
            <a:ext cx="10770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8771" y="4603062"/>
            <a:ext cx="425465" cy="440823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pic>
      <p:cxnSp>
        <p:nvCxnSpPr>
          <p:cNvPr id="102" name="Shape 102"/>
          <p:cNvCxnSpPr>
            <a:stCxn id="82" idx="2"/>
            <a:endCxn id="101" idx="1"/>
          </p:cNvCxnSpPr>
          <p:nvPr/>
        </p:nvCxnSpPr>
        <p:spPr>
          <a:xfrm>
            <a:off x="4257320" y="3987889"/>
            <a:ext cx="451500" cy="835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cxnSp>
        <p:nvCxnSpPr>
          <p:cNvPr id="103" name="Shape 103"/>
          <p:cNvCxnSpPr>
            <a:stCxn id="93" idx="2"/>
            <a:endCxn id="101" idx="3"/>
          </p:cNvCxnSpPr>
          <p:nvPr/>
        </p:nvCxnSpPr>
        <p:spPr>
          <a:xfrm flipH="1">
            <a:off x="5134195" y="3987889"/>
            <a:ext cx="625500" cy="835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104" name="Shape 104"/>
          <p:cNvSpPr txBox="1"/>
          <p:nvPr/>
        </p:nvSpPr>
        <p:spPr>
          <a:xfrm>
            <a:off x="4613275" y="4220100"/>
            <a:ext cx="864300" cy="3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GNRS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395700" y="6625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Overview</a:t>
            </a:r>
          </a:p>
        </p:txBody>
      </p:sp>
      <p:pic>
        <p:nvPicPr>
          <p:cNvPr descr="Selection_004.png"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946" y="3548700"/>
            <a:ext cx="425465" cy="4408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ion_006.png" id="111" name="Shape 1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5828" y="3602704"/>
            <a:ext cx="425465" cy="37123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Shape 112"/>
          <p:cNvSpPr txBox="1"/>
          <p:nvPr/>
        </p:nvSpPr>
        <p:spPr>
          <a:xfrm>
            <a:off x="395700" y="3195500"/>
            <a:ext cx="12576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VLC Client 1</a:t>
            </a:r>
          </a:p>
        </p:txBody>
      </p:sp>
      <p:cxnSp>
        <p:nvCxnSpPr>
          <p:cNvPr id="113" name="Shape 113"/>
          <p:cNvCxnSpPr>
            <a:stCxn id="110" idx="1"/>
            <a:endCxn id="111" idx="3"/>
          </p:cNvCxnSpPr>
          <p:nvPr/>
        </p:nvCxnSpPr>
        <p:spPr>
          <a:xfrm flipH="1">
            <a:off x="1071146" y="3769112"/>
            <a:ext cx="1486800" cy="192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114" name="Shape 114"/>
          <p:cNvSpPr txBox="1"/>
          <p:nvPr/>
        </p:nvSpPr>
        <p:spPr>
          <a:xfrm>
            <a:off x="2268878" y="3187900"/>
            <a:ext cx="11331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Proxy</a:t>
            </a:r>
          </a:p>
        </p:txBody>
      </p:sp>
      <p:cxnSp>
        <p:nvCxnSpPr>
          <p:cNvPr id="115" name="Shape 115"/>
          <p:cNvCxnSpPr>
            <a:stCxn id="110" idx="3"/>
            <a:endCxn id="116" idx="1"/>
          </p:cNvCxnSpPr>
          <p:nvPr/>
        </p:nvCxnSpPr>
        <p:spPr>
          <a:xfrm flipH="1" rot="10800000">
            <a:off x="2983411" y="3767612"/>
            <a:ext cx="1061099" cy="1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4587" y="354706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Shape 117"/>
          <p:cNvSpPr txBox="1"/>
          <p:nvPr/>
        </p:nvSpPr>
        <p:spPr>
          <a:xfrm>
            <a:off x="3507822" y="3073087"/>
            <a:ext cx="14892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Edge Router w/ Cache</a:t>
            </a:r>
          </a:p>
        </p:txBody>
      </p:sp>
      <p:pic>
        <p:nvPicPr>
          <p:cNvPr descr="Selection_004.png"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2196" y="4620613"/>
            <a:ext cx="425465" cy="4408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ion_006.png" id="119" name="Shape 1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5852" y="4653725"/>
            <a:ext cx="425465" cy="37123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Shape 120"/>
          <p:cNvSpPr txBox="1"/>
          <p:nvPr/>
        </p:nvSpPr>
        <p:spPr>
          <a:xfrm>
            <a:off x="395699" y="4360175"/>
            <a:ext cx="12897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VLC Client 2</a:t>
            </a:r>
          </a:p>
        </p:txBody>
      </p:sp>
      <p:cxnSp>
        <p:nvCxnSpPr>
          <p:cNvPr id="121" name="Shape 121"/>
          <p:cNvCxnSpPr>
            <a:stCxn id="118" idx="1"/>
            <a:endCxn id="119" idx="3"/>
          </p:cNvCxnSpPr>
          <p:nvPr/>
        </p:nvCxnSpPr>
        <p:spPr>
          <a:xfrm rot="10800000">
            <a:off x="1071296" y="4839225"/>
            <a:ext cx="1470900" cy="18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122" name="Shape 122"/>
          <p:cNvSpPr txBox="1"/>
          <p:nvPr/>
        </p:nvSpPr>
        <p:spPr>
          <a:xfrm>
            <a:off x="2216428" y="4234825"/>
            <a:ext cx="10770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Proxy</a:t>
            </a:r>
          </a:p>
        </p:txBody>
      </p:sp>
      <p:cxnSp>
        <p:nvCxnSpPr>
          <p:cNvPr id="123" name="Shape 123"/>
          <p:cNvCxnSpPr>
            <a:stCxn id="118" idx="3"/>
            <a:endCxn id="116" idx="2"/>
          </p:cNvCxnSpPr>
          <p:nvPr/>
        </p:nvCxnSpPr>
        <p:spPr>
          <a:xfrm flipH="1" rot="10800000">
            <a:off x="2967661" y="3987825"/>
            <a:ext cx="1289699" cy="853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124" name="Shape 1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49329" y="354706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Shape 125"/>
          <p:cNvSpPr txBox="1"/>
          <p:nvPr/>
        </p:nvSpPr>
        <p:spPr>
          <a:xfrm>
            <a:off x="6647725" y="3114337"/>
            <a:ext cx="26580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Server (Content Source)</a:t>
            </a:r>
          </a:p>
        </p:txBody>
      </p:sp>
      <p:cxnSp>
        <p:nvCxnSpPr>
          <p:cNvPr id="126" name="Shape 126"/>
          <p:cNvCxnSpPr>
            <a:stCxn id="124" idx="1"/>
            <a:endCxn id="127" idx="3"/>
          </p:cNvCxnSpPr>
          <p:nvPr/>
        </p:nvCxnSpPr>
        <p:spPr>
          <a:xfrm rot="10800000">
            <a:off x="5972329" y="3767477"/>
            <a:ext cx="10770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none"/>
            <a:tailEnd len="lg" w="lg" type="stealth"/>
          </a:ln>
        </p:spPr>
      </p:cxnSp>
      <p:cxnSp>
        <p:nvCxnSpPr>
          <p:cNvPr id="128" name="Shape 128"/>
          <p:cNvCxnSpPr/>
          <p:nvPr/>
        </p:nvCxnSpPr>
        <p:spPr>
          <a:xfrm flipH="1">
            <a:off x="6457230" y="3626329"/>
            <a:ext cx="190500" cy="282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29" name="Shape 129"/>
          <p:cNvSpPr txBox="1"/>
          <p:nvPr/>
        </p:nvSpPr>
        <p:spPr>
          <a:xfrm>
            <a:off x="7810200" y="4163872"/>
            <a:ext cx="1257600" cy="85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Connection 1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Connection 2</a:t>
            </a:r>
          </a:p>
        </p:txBody>
      </p:sp>
      <p:cxnSp>
        <p:nvCxnSpPr>
          <p:cNvPr id="130" name="Shape 130"/>
          <p:cNvCxnSpPr/>
          <p:nvPr/>
        </p:nvCxnSpPr>
        <p:spPr>
          <a:xfrm>
            <a:off x="7300803" y="4477595"/>
            <a:ext cx="4947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31" name="Shape 131"/>
          <p:cNvCxnSpPr/>
          <p:nvPr/>
        </p:nvCxnSpPr>
        <p:spPr>
          <a:xfrm>
            <a:off x="7300803" y="4823486"/>
            <a:ext cx="494700" cy="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32" name="Shape 132"/>
          <p:cNvSpPr txBox="1"/>
          <p:nvPr/>
        </p:nvSpPr>
        <p:spPr>
          <a:xfrm>
            <a:off x="5985924" y="4012475"/>
            <a:ext cx="11331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Bottle-neck</a:t>
            </a:r>
          </a:p>
        </p:txBody>
      </p:sp>
      <p:pic>
        <p:nvPicPr>
          <p:cNvPr descr="Selection_004.png"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6962" y="354706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Shape 133"/>
          <p:cNvSpPr txBox="1"/>
          <p:nvPr/>
        </p:nvSpPr>
        <p:spPr>
          <a:xfrm>
            <a:off x="5291813" y="3183237"/>
            <a:ext cx="10611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Router</a:t>
            </a:r>
          </a:p>
        </p:txBody>
      </p:sp>
      <p:cxnSp>
        <p:nvCxnSpPr>
          <p:cNvPr id="134" name="Shape 134"/>
          <p:cNvCxnSpPr>
            <a:stCxn id="116" idx="3"/>
            <a:endCxn id="127" idx="1"/>
          </p:cNvCxnSpPr>
          <p:nvPr/>
        </p:nvCxnSpPr>
        <p:spPr>
          <a:xfrm>
            <a:off x="4470052" y="3767477"/>
            <a:ext cx="10770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135" name="Shape 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8771" y="4603062"/>
            <a:ext cx="425465" cy="440823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pic>
      <p:cxnSp>
        <p:nvCxnSpPr>
          <p:cNvPr id="136" name="Shape 136"/>
          <p:cNvCxnSpPr>
            <a:stCxn id="116" idx="2"/>
            <a:endCxn id="135" idx="1"/>
          </p:cNvCxnSpPr>
          <p:nvPr/>
        </p:nvCxnSpPr>
        <p:spPr>
          <a:xfrm>
            <a:off x="4257320" y="3987889"/>
            <a:ext cx="451500" cy="835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cxnSp>
        <p:nvCxnSpPr>
          <p:cNvPr id="137" name="Shape 137"/>
          <p:cNvCxnSpPr>
            <a:stCxn id="127" idx="2"/>
            <a:endCxn id="135" idx="3"/>
          </p:cNvCxnSpPr>
          <p:nvPr/>
        </p:nvCxnSpPr>
        <p:spPr>
          <a:xfrm flipH="1">
            <a:off x="5134195" y="3987889"/>
            <a:ext cx="625500" cy="835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138" name="Shape 138"/>
          <p:cNvSpPr txBox="1"/>
          <p:nvPr/>
        </p:nvSpPr>
        <p:spPr>
          <a:xfrm>
            <a:off x="4613275" y="4220100"/>
            <a:ext cx="864300" cy="3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GNRS</a:t>
            </a:r>
          </a:p>
        </p:txBody>
      </p:sp>
      <p:pic>
        <p:nvPicPr>
          <p:cNvPr descr="Selection_004.png" id="139" name="Shape 1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0062" y="2378440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Shape 140"/>
          <p:cNvSpPr txBox="1"/>
          <p:nvPr/>
        </p:nvSpPr>
        <p:spPr>
          <a:xfrm>
            <a:off x="3899925" y="1774800"/>
            <a:ext cx="15657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Router Monitors</a:t>
            </a:r>
          </a:p>
        </p:txBody>
      </p:sp>
      <p:cxnSp>
        <p:nvCxnSpPr>
          <p:cNvPr id="141" name="Shape 141"/>
          <p:cNvCxnSpPr>
            <a:stCxn id="139" idx="2"/>
            <a:endCxn id="116" idx="0"/>
          </p:cNvCxnSpPr>
          <p:nvPr/>
        </p:nvCxnSpPr>
        <p:spPr>
          <a:xfrm flipH="1">
            <a:off x="4257395" y="2819264"/>
            <a:ext cx="425400" cy="727799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142" name="Shape 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6099" y="2378428"/>
            <a:ext cx="425465" cy="44082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3" name="Shape 143"/>
          <p:cNvCxnSpPr>
            <a:stCxn id="142" idx="2"/>
            <a:endCxn id="127" idx="0"/>
          </p:cNvCxnSpPr>
          <p:nvPr/>
        </p:nvCxnSpPr>
        <p:spPr>
          <a:xfrm>
            <a:off x="5168832" y="2819251"/>
            <a:ext cx="591000" cy="727799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144" name="Shape 144"/>
          <p:cNvSpPr/>
          <p:nvPr/>
        </p:nvSpPr>
        <p:spPr>
          <a:xfrm>
            <a:off x="5944275" y="1789362"/>
            <a:ext cx="1133100" cy="606300"/>
          </a:xfrm>
          <a:prstGeom prst="ellipse">
            <a:avLst/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OML Server</a:t>
            </a:r>
          </a:p>
        </p:txBody>
      </p:sp>
      <p:sp>
        <p:nvSpPr>
          <p:cNvPr id="145" name="Shape 145"/>
          <p:cNvSpPr/>
          <p:nvPr/>
        </p:nvSpPr>
        <p:spPr>
          <a:xfrm>
            <a:off x="7640075" y="1847500"/>
            <a:ext cx="1427700" cy="727800"/>
          </a:xfrm>
          <a:prstGeom prst="rect">
            <a:avLst/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GUI - (Statistics Visualization)</a:t>
            </a:r>
          </a:p>
        </p:txBody>
      </p:sp>
      <p:sp>
        <p:nvSpPr>
          <p:cNvPr id="146" name="Shape 146"/>
          <p:cNvSpPr/>
          <p:nvPr/>
        </p:nvSpPr>
        <p:spPr>
          <a:xfrm>
            <a:off x="121625" y="3095025"/>
            <a:ext cx="7841100" cy="19278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7" name="Shape 147"/>
          <p:cNvSpPr/>
          <p:nvPr/>
        </p:nvSpPr>
        <p:spPr>
          <a:xfrm>
            <a:off x="4044575" y="2204200"/>
            <a:ext cx="1470900" cy="7278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148" name="Shape 148"/>
          <p:cNvCxnSpPr>
            <a:stCxn id="147" idx="3"/>
            <a:endCxn id="144" idx="3"/>
          </p:cNvCxnSpPr>
          <p:nvPr/>
        </p:nvCxnSpPr>
        <p:spPr>
          <a:xfrm flipH="1" rot="10800000">
            <a:off x="5515475" y="2306800"/>
            <a:ext cx="594600" cy="2613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49" name="Shape 149"/>
          <p:cNvCxnSpPr>
            <a:endCxn id="145" idx="1"/>
          </p:cNvCxnSpPr>
          <p:nvPr/>
        </p:nvCxnSpPr>
        <p:spPr>
          <a:xfrm>
            <a:off x="7049375" y="2110300"/>
            <a:ext cx="590700" cy="1011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150" name="Shape 150"/>
          <p:cNvSpPr txBox="1"/>
          <p:nvPr/>
        </p:nvSpPr>
        <p:spPr>
          <a:xfrm>
            <a:off x="229787" y="2674850"/>
            <a:ext cx="12576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MF Setup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</a:t>
            </a:r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Configured router monitors to inject statistics into OML server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Successfully make a SQL query to the OML server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Showed the team how to setup router monitors on full setup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Talked about possible ideas for my next assignment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460950" y="16007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Week</a:t>
            </a:r>
          </a:p>
        </p:txBody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Review the components of demo setup to better understand the individual elements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MF Routers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Hoststack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Application-layer MF proxy and server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Router caching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Be able to set up sample program using content API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