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Robo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5.jpg"/><Relationship Id="rId4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4.jpg"/><Relationship Id="rId4" Type="http://schemas.openxmlformats.org/officeDocument/2006/relationships/image" Target="../media/image06.jpg"/><Relationship Id="rId5" Type="http://schemas.openxmlformats.org/officeDocument/2006/relationships/image" Target="../media/image00.jpg"/><Relationship Id="rId6" Type="http://schemas.openxmlformats.org/officeDocument/2006/relationships/image" Target="../media/image10.png"/><Relationship Id="rId7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png"/><Relationship Id="rId4" Type="http://schemas.openxmlformats.org/officeDocument/2006/relationships/image" Target="../media/image0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SDR &amp; Spectrum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Massive MIMO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22587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5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Lurski, Srijoy Dutta, Nithin Tammishetti, Shi Wang,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Bhargav Gokalgandhi</a:t>
            </a:r>
          </a:p>
        </p:txBody>
      </p:sp>
      <p:pic>
        <p:nvPicPr>
          <p:cNvPr descr="drone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8300" y="3119074"/>
            <a:ext cx="3427581" cy="19280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ssive-MIMO.jpg"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24049" y="2782774"/>
            <a:ext cx="1619425" cy="2230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Team</a:t>
            </a:r>
          </a:p>
        </p:txBody>
      </p:sp>
      <p:pic>
        <p:nvPicPr>
          <p:cNvPr descr="2455114"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50" y="1197225"/>
            <a:ext cx="1599450" cy="1599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_20150826_124821826.jpg" id="95" name="Shape 95"/>
          <p:cNvPicPr preferRelativeResize="0"/>
          <p:nvPr/>
        </p:nvPicPr>
        <p:blipFill rotWithShape="1">
          <a:blip r:embed="rId4">
            <a:alphaModFix/>
          </a:blip>
          <a:srcRect b="16770" l="0" r="0" t="0"/>
          <a:stretch/>
        </p:blipFill>
        <p:spPr>
          <a:xfrm>
            <a:off x="2286700" y="1220146"/>
            <a:ext cx="1441279" cy="159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7018" y="1272474"/>
            <a:ext cx="1282206" cy="159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4201" y="1272470"/>
            <a:ext cx="1171737" cy="159944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245450" y="2826725"/>
            <a:ext cx="16617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Nick Lurski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3964200" y="2832650"/>
            <a:ext cx="12549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Shi Wang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Grad Student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5522600" y="2877075"/>
            <a:ext cx="11718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Srijoy Dutta - Maryland Undergrad 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2124950" y="2788200"/>
            <a:ext cx="19887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Bhargav Gokalgandhi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RU Grad Student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87674" y="1315875"/>
            <a:ext cx="1364747" cy="15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 txBox="1"/>
          <p:nvPr/>
        </p:nvSpPr>
        <p:spPr>
          <a:xfrm>
            <a:off x="7113100" y="2919850"/>
            <a:ext cx="16617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Nithin Tammishetti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u="sng"/>
              <a:t>SDR &amp; Spectrum: </a:t>
            </a:r>
            <a:r>
              <a:rPr lang="en" sz="2400"/>
              <a:t>We are manipulating a drone to fly around and collect spectrum from the ORBIT nodes. The spectrum will be collected and analyzed.</a:t>
            </a:r>
          </a:p>
          <a:p>
            <a:pPr lvl="0">
              <a:spcBef>
                <a:spcPts val="0"/>
              </a:spcBef>
              <a:buNone/>
            </a:pPr>
            <a:r>
              <a:rPr lang="en" sz="2400" u="sng"/>
              <a:t>Massive MIMO: </a:t>
            </a:r>
            <a:r>
              <a:rPr lang="en" sz="2400"/>
              <a:t>Collecting data from the testbed, performing offline and online processing of the data, and performing a channel estimation scheme.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 b="20534" l="0" r="0" t="0"/>
          <a:stretch/>
        </p:blipFill>
        <p:spPr>
          <a:xfrm>
            <a:off x="256900" y="0"/>
            <a:ext cx="863017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/>
              <a:t>This Week’s Accomplishments - SDR and Spectrum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11700" y="941600"/>
            <a:ext cx="8520600" cy="3819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33333"/>
              <a:buFont typeface="Roboto"/>
              <a:buChar char="●"/>
            </a:pPr>
            <a:r>
              <a:rPr lang="en" sz="1500"/>
              <a:t>Learned basic signal processing in GNU-Radio</a:t>
            </a:r>
            <a:br>
              <a:rPr lang="en" sz="1500"/>
            </a:br>
            <a:r>
              <a:rPr lang="en" sz="1500"/>
              <a:t>c</a:t>
            </a:r>
            <a:r>
              <a:rPr lang="en" sz="1500"/>
              <a:t>oupled with UHD</a:t>
            </a: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●"/>
            </a:pPr>
            <a:r>
              <a:rPr lang="en" sz="1500"/>
              <a:t>Worked on OEDL experiment script for wideband</a:t>
            </a:r>
            <a:br>
              <a:rPr lang="en" sz="1500"/>
            </a:br>
            <a:r>
              <a:rPr lang="en" sz="1500"/>
              <a:t>spectrum sensing</a:t>
            </a: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●"/>
            </a:pPr>
            <a:r>
              <a:rPr lang="en" sz="1500"/>
              <a:t>WiSERD signal transmission</a:t>
            </a:r>
          </a:p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  <a:buChar char="●"/>
            </a:pPr>
            <a:r>
              <a:rPr lang="en" sz="1500"/>
              <a:t>RTL_SDR spectrum analysis on the grid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500"/>
          </a:p>
        </p:txBody>
      </p:sp>
      <p:pic>
        <p:nvPicPr>
          <p:cNvPr descr="gnuradiosine.png"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9299" y="1017800"/>
            <a:ext cx="3361100" cy="346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410000"/>
            <a:ext cx="8520600" cy="511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/>
              <a:t>Massive MIMO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105552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30200" lvl="0" marL="45720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Understood how to use OFDM to transmit symbols.</a:t>
            </a:r>
          </a:p>
          <a:p>
            <a:pPr indent="-330200" lvl="0" marL="45720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Simulated using Matlab.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Read different lectures and papers related to pilot signals in OFDM.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Created Website.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Random Symbols</a:t>
            </a:r>
            <a:r>
              <a:rPr lang="en" sz="1300"/>
              <a:t> = [4     3     4     8     6    13    15     5     4     9     1    11]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After QAM = [-1.0000 + 3.0000i    -3.0000 - 3.0000i    -1.0000 + 3.0000i     1.0000 + 3.0000i    -1.0000 - 1.0000i     3.0000 + 1.0000i     3.0000 - 3.0000i    -1.0000 + 1.0000i     -1.0000 + 3.0000i   1.0000 + 1.0000i    -3.0000 + 1.0000i   1.0000 - 3.0000i]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28" name="Shape 128"/>
          <p:cNvGrpSpPr/>
          <p:nvPr/>
        </p:nvGrpSpPr>
        <p:grpSpPr>
          <a:xfrm>
            <a:off x="551500" y="3148450"/>
            <a:ext cx="5183975" cy="2003725"/>
            <a:chOff x="551500" y="3148450"/>
            <a:chExt cx="5183975" cy="2003725"/>
          </a:xfrm>
        </p:grpSpPr>
        <p:grpSp>
          <p:nvGrpSpPr>
            <p:cNvPr id="129" name="Shape 129"/>
            <p:cNvGrpSpPr/>
            <p:nvPr/>
          </p:nvGrpSpPr>
          <p:grpSpPr>
            <a:xfrm>
              <a:off x="551500" y="3148450"/>
              <a:ext cx="5183975" cy="2003725"/>
              <a:chOff x="551500" y="3148450"/>
              <a:chExt cx="5183975" cy="2003725"/>
            </a:xfrm>
          </p:grpSpPr>
          <p:grpSp>
            <p:nvGrpSpPr>
              <p:cNvPr id="130" name="Shape 130"/>
              <p:cNvGrpSpPr/>
              <p:nvPr/>
            </p:nvGrpSpPr>
            <p:grpSpPr>
              <a:xfrm>
                <a:off x="629962" y="3148450"/>
                <a:ext cx="5105512" cy="2003725"/>
                <a:chOff x="629962" y="3148450"/>
                <a:chExt cx="5105512" cy="2003725"/>
              </a:xfrm>
            </p:grpSpPr>
            <p:grpSp>
              <p:nvGrpSpPr>
                <p:cNvPr id="131" name="Shape 131"/>
                <p:cNvGrpSpPr/>
                <p:nvPr/>
              </p:nvGrpSpPr>
              <p:grpSpPr>
                <a:xfrm>
                  <a:off x="629962" y="3148450"/>
                  <a:ext cx="5105512" cy="1975125"/>
                  <a:chOff x="548037" y="2991900"/>
                  <a:chExt cx="5105512" cy="1975125"/>
                </a:xfrm>
              </p:grpSpPr>
              <p:pic>
                <p:nvPicPr>
                  <p:cNvPr id="132" name="Shape 132"/>
                  <p:cNvPicPr preferRelativeResize="0"/>
                  <p:nvPr/>
                </p:nvPicPr>
                <p:blipFill>
                  <a:blip r:embed="rId3">
                    <a:alphaModFix/>
                  </a:blip>
                  <a:stretch>
                    <a:fillRect/>
                  </a:stretch>
                </p:blipFill>
                <p:spPr>
                  <a:xfrm>
                    <a:off x="548037" y="3052487"/>
                    <a:ext cx="2295525" cy="191452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133" name="Shape 133"/>
                  <p:cNvPicPr preferRelativeResize="0"/>
                  <p:nvPr/>
                </p:nvPicPr>
                <p:blipFill>
                  <a:blip r:embed="rId4">
                    <a:alphaModFix/>
                  </a:blip>
                  <a:stretch>
                    <a:fillRect/>
                  </a:stretch>
                </p:blipFill>
                <p:spPr>
                  <a:xfrm>
                    <a:off x="3310400" y="3052487"/>
                    <a:ext cx="2343150" cy="191452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134" name="Shape 134"/>
                  <p:cNvSpPr txBox="1"/>
                  <p:nvPr/>
                </p:nvSpPr>
                <p:spPr>
                  <a:xfrm>
                    <a:off x="4026125" y="2991900"/>
                    <a:ext cx="911700" cy="3039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rIns="91425" tIns="91425">
                    <a:noAutofit/>
                  </a:bodyPr>
                  <a:lstStyle/>
                  <a:p>
                    <a:pPr lvl="0" rtl="0" algn="ctr">
                      <a:spcBef>
                        <a:spcPts val="0"/>
                      </a:spcBef>
                      <a:buNone/>
                    </a:pPr>
                    <a:r>
                      <a:rPr lang="en" sz="1100"/>
                      <a:t>After IFFT</a:t>
                    </a:r>
                  </a:p>
                </p:txBody>
              </p:sp>
              <p:sp>
                <p:nvSpPr>
                  <p:cNvPr id="135" name="Shape 135"/>
                  <p:cNvSpPr txBox="1"/>
                  <p:nvPr/>
                </p:nvSpPr>
                <p:spPr>
                  <a:xfrm>
                    <a:off x="1239962" y="2991900"/>
                    <a:ext cx="911700" cy="3039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rIns="91425" tIns="91425">
                    <a:noAutofit/>
                  </a:bodyPr>
                  <a:lstStyle/>
                  <a:p>
                    <a:pPr lvl="0" rtl="0" algn="ctr">
                      <a:spcBef>
                        <a:spcPts val="0"/>
                      </a:spcBef>
                      <a:buNone/>
                    </a:pPr>
                    <a:r>
                      <a:rPr lang="en" sz="1100"/>
                      <a:t>After QAM</a:t>
                    </a:r>
                  </a:p>
                </p:txBody>
              </p:sp>
              <p:sp>
                <p:nvSpPr>
                  <p:cNvPr id="136" name="Shape 136"/>
                  <p:cNvSpPr txBox="1"/>
                  <p:nvPr/>
                </p:nvSpPr>
                <p:spPr>
                  <a:xfrm>
                    <a:off x="4026125" y="4663125"/>
                    <a:ext cx="911700" cy="3039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rIns="91425" tIns="91425">
                    <a:noAutofit/>
                  </a:bodyPr>
                  <a:lstStyle/>
                  <a:p>
                    <a:pPr lvl="0" rtl="0" algn="ctr">
                      <a:spcBef>
                        <a:spcPts val="0"/>
                      </a:spcBef>
                      <a:buNone/>
                    </a:pPr>
                    <a:r>
                      <a:rPr lang="en" sz="1100"/>
                      <a:t>Time</a:t>
                    </a:r>
                  </a:p>
                </p:txBody>
              </p:sp>
            </p:grpSp>
            <p:sp>
              <p:nvSpPr>
                <p:cNvPr id="137" name="Shape 137"/>
                <p:cNvSpPr txBox="1"/>
                <p:nvPr/>
              </p:nvSpPr>
              <p:spPr>
                <a:xfrm>
                  <a:off x="1457975" y="4825775"/>
                  <a:ext cx="573900" cy="326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rIns="91425" tIns="91425">
                  <a:noAutofit/>
                </a:bodyPr>
                <a:lstStyle/>
                <a:p>
                  <a:pPr lvl="0" algn="ctr">
                    <a:spcBef>
                      <a:spcPts val="0"/>
                    </a:spcBef>
                    <a:buNone/>
                  </a:pPr>
                  <a:r>
                    <a:rPr lang="en" sz="1200"/>
                    <a:t>Real</a:t>
                  </a:r>
                </a:p>
              </p:txBody>
            </p:sp>
          </p:grpSp>
          <p:sp>
            <p:nvSpPr>
              <p:cNvPr id="138" name="Shape 138"/>
              <p:cNvSpPr txBox="1"/>
              <p:nvPr/>
            </p:nvSpPr>
            <p:spPr>
              <a:xfrm>
                <a:off x="551500" y="3772162"/>
                <a:ext cx="247500" cy="75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rPr lang="en" sz="1100"/>
                  <a:t>Imag</a:t>
                </a:r>
              </a:p>
            </p:txBody>
          </p:sp>
        </p:grpSp>
        <p:sp>
          <p:nvSpPr>
            <p:cNvPr id="139" name="Shape 139"/>
            <p:cNvSpPr txBox="1"/>
            <p:nvPr/>
          </p:nvSpPr>
          <p:spPr>
            <a:xfrm>
              <a:off x="3289025" y="3714125"/>
              <a:ext cx="278700" cy="75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" sz="1100"/>
                <a:t>Ampl</a:t>
              </a:r>
              <a:r>
                <a:rPr lang="en" sz="1300"/>
                <a:t>.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311700" y="410000"/>
            <a:ext cx="87534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311700" y="964325"/>
            <a:ext cx="8520600" cy="3614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600"/>
              <a:t>Getting a grid reservation</a:t>
            </a: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600"/>
              <a:t>Signal analysis in Octave/Matlab</a:t>
            </a: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600"/>
              <a:t>X-forwarding issues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Massive MIMO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Every wireless standard has different way </a:t>
            </a:r>
          </a:p>
          <a:p>
            <a:pPr indent="457200"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of defining and using  pilot signals.</a:t>
            </a: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600"/>
              <a:t>OFDM python scripts weren’t exactly helpful.</a:t>
            </a:r>
          </a:p>
        </p:txBody>
      </p:sp>
      <p:pic>
        <p:nvPicPr>
          <p:cNvPr descr="widebandtest.png" id="146" name="Shape 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5274" y="1095800"/>
            <a:ext cx="3549625" cy="267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 - SDR and Spectrum</a:t>
            </a: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311700" y="1001275"/>
            <a:ext cx="8520600" cy="3589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Meet with WiSERD grad student</a:t>
            </a: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Test out shielding of onboard RTL-SDR and learn more about spectrum analysis with RTL_SDR</a:t>
            </a: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Start experimentin</a:t>
            </a:r>
            <a:r>
              <a:rPr lang="en" sz="1700"/>
              <a:t>g with different antennas for wideband performance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Massive MIMO</a:t>
            </a:r>
          </a:p>
        </p:txBody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>
              <a:spcBef>
                <a:spcPts val="0"/>
              </a:spcBef>
              <a:buSzPct val="100000"/>
            </a:pPr>
            <a:r>
              <a:rPr lang="en" sz="2000"/>
              <a:t>Experiment </a:t>
            </a:r>
          </a:p>
          <a:p>
            <a:pPr indent="-330200" lvl="1" marL="914400">
              <a:spcBef>
                <a:spcPts val="0"/>
              </a:spcBef>
              <a:buSzPct val="100000"/>
            </a:pPr>
            <a:r>
              <a:rPr lang="en" sz="1600"/>
              <a:t>Create a random stream of symbols using Matlab.</a:t>
            </a:r>
          </a:p>
          <a:p>
            <a:pPr indent="-330200" lvl="1" marL="914400">
              <a:spcBef>
                <a:spcPts val="0"/>
              </a:spcBef>
              <a:buSzPct val="100000"/>
            </a:pPr>
            <a:r>
              <a:rPr lang="en" sz="1600"/>
              <a:t>Convert to equivalent OFDM symbols.</a:t>
            </a:r>
          </a:p>
          <a:p>
            <a:pPr indent="-330200" lvl="1" marL="914400">
              <a:spcBef>
                <a:spcPts val="0"/>
              </a:spcBef>
              <a:buSzPct val="100000"/>
            </a:pPr>
            <a:r>
              <a:rPr lang="en" sz="1600"/>
              <a:t>Send the OFDM symbols using one of the grid nodes.</a:t>
            </a:r>
          </a:p>
          <a:p>
            <a:pPr indent="-330200" lvl="2" marL="1371600">
              <a:spcBef>
                <a:spcPts val="0"/>
              </a:spcBef>
              <a:buSzPct val="100000"/>
            </a:pPr>
            <a:r>
              <a:rPr lang="en" sz="1600"/>
              <a:t>The transmission will be in repetition mode after a certain amount of delay.</a:t>
            </a:r>
          </a:p>
          <a:p>
            <a:pPr indent="-330200" lvl="1" marL="914400">
              <a:spcBef>
                <a:spcPts val="0"/>
              </a:spcBef>
              <a:buSzPct val="100000"/>
            </a:pPr>
            <a:r>
              <a:rPr lang="en" sz="1600"/>
              <a:t>Receive it on all 16 channels.</a:t>
            </a:r>
          </a:p>
          <a:p>
            <a:pPr indent="-330200" lvl="1" marL="914400">
              <a:spcBef>
                <a:spcPts val="0"/>
              </a:spcBef>
              <a:buSzPct val="100000"/>
            </a:pPr>
            <a:r>
              <a:rPr lang="en" sz="1600"/>
              <a:t>Try to perform Least Squares and MMSE Estimation on the received data</a:t>
            </a:r>
          </a:p>
          <a:p>
            <a:pPr indent="-355600" lvl="0" marL="457200">
              <a:spcBef>
                <a:spcPts val="0"/>
              </a:spcBef>
              <a:buSzPct val="100000"/>
            </a:pPr>
            <a:r>
              <a:rPr lang="en" sz="2000"/>
              <a:t>Study about how Least Squares and MMSE estimation is performed for MIMO Systems.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