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32" r:id="rId1"/>
  </p:sldMasterIdLst>
  <p:notesMasterIdLst>
    <p:notesMasterId r:id="rId13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94746E-AB61-4AD7-A744-B95CC94BD75B}" type="datetimeFigureOut">
              <a:rPr lang="en-US" smtClean="0"/>
              <a:t>7/14/2015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B64EFC-BE56-4408-891A-FEF3294D5B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5074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3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71835B1-1088-4DAF-A06C-D6D8A8EB06DB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63912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algn="r" eaLnBrk="1">
              <a:lnSpc>
                <a:spcPct val="93000"/>
              </a:lnSpc>
              <a:buClrTx/>
              <a:buFontTx/>
              <a:buNone/>
            </a:pPr>
            <a:fld id="{25FC6091-F47F-4333-9838-056B1C55F8B5}" type="slidenum">
              <a:rPr lang="en-US" altLang="en-US" sz="1400">
                <a:solidFill>
                  <a:srgbClr val="000000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rPr>
              <a:pPr algn="r" eaLnBrk="1">
                <a:lnSpc>
                  <a:spcPct val="93000"/>
                </a:lnSpc>
                <a:buClrTx/>
                <a:buFontTx/>
                <a:buNone/>
              </a:pPr>
              <a:t>6</a:t>
            </a:fld>
            <a:endParaRPr lang="en-US" altLang="en-US" sz="1400">
              <a:solidFill>
                <a:srgbClr val="000000"/>
              </a:solidFill>
              <a:latin typeface="Times New Roman" panose="02020603050405020304" pitchFamily="18" charset="0"/>
              <a:ea typeface="DejaVu Sans" charset="0"/>
              <a:cs typeface="DejaVu Sans" charset="0"/>
            </a:endParaRPr>
          </a:p>
        </p:txBody>
      </p:sp>
      <p:sp>
        <p:nvSpPr>
          <p:cNvPr id="17410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536575" y="763588"/>
            <a:ext cx="6694488" cy="37671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777875" y="4776788"/>
            <a:ext cx="6213475" cy="452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2639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3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3B8695F-3B22-48A6-96A9-3C46E793AFE9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63912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algn="r" eaLnBrk="1">
              <a:lnSpc>
                <a:spcPct val="93000"/>
              </a:lnSpc>
              <a:buClrTx/>
              <a:buFontTx/>
              <a:buNone/>
            </a:pPr>
            <a:fld id="{26760C87-69F0-4EB2-8298-8188356EAB06}" type="slidenum">
              <a:rPr lang="en-US" altLang="en-US" sz="1400">
                <a:solidFill>
                  <a:srgbClr val="000000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rPr>
              <a:pPr algn="r" eaLnBrk="1">
                <a:lnSpc>
                  <a:spcPct val="93000"/>
                </a:lnSpc>
                <a:buClrTx/>
                <a:buFontTx/>
                <a:buNone/>
              </a:pPr>
              <a:t>7</a:t>
            </a:fld>
            <a:endParaRPr lang="en-US" altLang="en-US" sz="1400">
              <a:solidFill>
                <a:srgbClr val="000000"/>
              </a:solidFill>
              <a:latin typeface="Times New Roman" panose="02020603050405020304" pitchFamily="18" charset="0"/>
              <a:ea typeface="DejaVu Sans" charset="0"/>
              <a:cs typeface="DejaVu Sans" charset="0"/>
            </a:endParaRPr>
          </a:p>
        </p:txBody>
      </p:sp>
      <p:sp>
        <p:nvSpPr>
          <p:cNvPr id="18434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536575" y="763588"/>
            <a:ext cx="6694488" cy="37671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777875" y="4776788"/>
            <a:ext cx="6213475" cy="452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9490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0CAF137-7CF8-4929-96E6-A56FCB54ABD4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194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538163" y="763588"/>
            <a:ext cx="6686550" cy="37623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777875" y="4776788"/>
            <a:ext cx="6208713" cy="4516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598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3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5D82AA1-4699-47DE-B6FA-6F501A6043AD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20481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63912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algn="r" eaLnBrk="1">
              <a:lnSpc>
                <a:spcPct val="93000"/>
              </a:lnSpc>
              <a:buClrTx/>
              <a:buFontTx/>
              <a:buNone/>
            </a:pPr>
            <a:fld id="{12B30801-84C1-41C6-96E7-68042B129C1D}" type="slidenum">
              <a:rPr lang="en-US" altLang="en-US" sz="1400">
                <a:solidFill>
                  <a:srgbClr val="000000"/>
                </a:solidFill>
                <a:latin typeface="Times New Roman" panose="02020603050405020304" pitchFamily="18" charset="0"/>
                <a:ea typeface="DejaVu Sans" charset="0"/>
                <a:cs typeface="DejaVu Sans" charset="0"/>
              </a:rPr>
              <a:pPr algn="r" eaLnBrk="1">
                <a:lnSpc>
                  <a:spcPct val="93000"/>
                </a:lnSpc>
                <a:buClrTx/>
                <a:buFontTx/>
                <a:buNone/>
              </a:pPr>
              <a:t>9</a:t>
            </a:fld>
            <a:endParaRPr lang="en-US" altLang="en-US" sz="1400">
              <a:solidFill>
                <a:srgbClr val="000000"/>
              </a:solidFill>
              <a:latin typeface="Times New Roman" panose="02020603050405020304" pitchFamily="18" charset="0"/>
              <a:ea typeface="DejaVu Sans" charset="0"/>
              <a:cs typeface="DejaVu Sans" charset="0"/>
            </a:endParaRPr>
          </a:p>
        </p:txBody>
      </p:sp>
      <p:sp>
        <p:nvSpPr>
          <p:cNvPr id="20482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536575" y="763588"/>
            <a:ext cx="6694488" cy="37671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777875" y="4776788"/>
            <a:ext cx="6213475" cy="452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69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smtClean="0"/>
              <a:t>7/14/2015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3362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smtClean="0"/>
              <a:t>7/14/2015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2560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smtClean="0"/>
              <a:t>7/14/2015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2606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641" y="273629"/>
            <a:ext cx="10955520" cy="113339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>
          <a:xfrm>
            <a:off x="8741761" y="6247376"/>
            <a:ext cx="2824319" cy="460848"/>
          </a:xfrm>
        </p:spPr>
        <p:txBody>
          <a:bodyPr/>
          <a:lstStyle>
            <a:lvl1pPr>
              <a:defRPr/>
            </a:lvl1pPr>
          </a:lstStyle>
          <a:p>
            <a:fld id="{D31BBC6C-710E-41DE-960F-69EE084FA9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9636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smtClean="0"/>
              <a:t>7/14/2015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866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smtClean="0"/>
              <a:t>7/14/2015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5473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smtClean="0"/>
              <a:t>7/14/2015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458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smtClean="0"/>
              <a:t>7/14/2015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171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smtClean="0"/>
              <a:t>7/14/2015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280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smtClean="0"/>
              <a:t>7/14/2015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1007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F7D1BD23-6E54-4D9D-AD88-A2813C73CC25}" type="datetimeFigureOut">
              <a:rPr lang="en-US" smtClean="0"/>
              <a:t>7/14/2015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359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smtClean="0"/>
              <a:t>7/14/2015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2049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1CF1133-3259-4C45-BABA-5B62D9C6F78D}" type="datetimeFigureOut">
              <a:rPr lang="en-US" smtClean="0"/>
              <a:t>7/14/2015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9577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  <p:sldLayoutId id="2147483935" r:id="rId3"/>
    <p:sldLayoutId id="2147483936" r:id="rId4"/>
    <p:sldLayoutId id="2147483937" r:id="rId5"/>
    <p:sldLayoutId id="2147483938" r:id="rId6"/>
    <p:sldLayoutId id="2147483939" r:id="rId7"/>
    <p:sldLayoutId id="2147483940" r:id="rId8"/>
    <p:sldLayoutId id="2147483941" r:id="rId9"/>
    <p:sldLayoutId id="2147483942" r:id="rId10"/>
    <p:sldLayoutId id="2147483943" r:id="rId11"/>
    <p:sldLayoutId id="2147483944" r:id="rId12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GNRS Assisted Inter-Domain Routing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/>
              <a:t> </a:t>
            </a:r>
            <a:r>
              <a:rPr lang="en-US" dirty="0" err="1" smtClean="0"/>
              <a:t>Suja</a:t>
            </a:r>
            <a:r>
              <a:rPr lang="en-US" dirty="0" smtClean="0"/>
              <a:t> Srinivasan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9483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  Continue with implementation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 EIR code understanding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48853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84868" y="2511380"/>
            <a:ext cx="59886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accent1">
                    <a:lumMod val="75000"/>
                  </a:schemeClr>
                </a:solidFill>
              </a:rPr>
              <a:t>THANK YOU!</a:t>
            </a:r>
            <a:endParaRPr lang="en-US" sz="4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08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Extending GNRS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/>
              <a:t> Current implementation</a:t>
            </a:r>
          </a:p>
          <a:p>
            <a:pPr marL="566928" lvl="3" indent="0">
              <a:buNone/>
            </a:pPr>
            <a:r>
              <a:rPr lang="en-US" sz="2800" dirty="0" smtClean="0"/>
              <a:t>GUID -&gt; NA</a:t>
            </a:r>
            <a:endParaRPr lang="en-US" sz="24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/>
              <a:t> Extended to support</a:t>
            </a:r>
          </a:p>
          <a:p>
            <a:pPr marL="201168" lvl="1" indent="0">
              <a:buNone/>
            </a:pPr>
            <a:r>
              <a:rPr lang="en-US" sz="2600" dirty="0"/>
              <a:t> </a:t>
            </a:r>
            <a:r>
              <a:rPr lang="en-US" sz="2600" dirty="0" smtClean="0"/>
              <a:t>    GUID -&gt; Generic Object</a:t>
            </a:r>
            <a:endParaRPr lang="en-US" sz="26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 Changes </a:t>
            </a:r>
          </a:p>
          <a:p>
            <a:pPr>
              <a:lnSpc>
                <a:spcPct val="100000"/>
              </a:lnSpc>
            </a:pPr>
            <a:r>
              <a:rPr lang="en-US" sz="2800" dirty="0"/>
              <a:t>          </a:t>
            </a:r>
            <a:r>
              <a:rPr lang="en-US" sz="2800" dirty="0" smtClean="0"/>
              <a:t>1</a:t>
            </a:r>
            <a:r>
              <a:rPr lang="en-US" sz="2800" dirty="0"/>
              <a:t>. </a:t>
            </a:r>
            <a:r>
              <a:rPr lang="en-US" sz="2800" dirty="0" smtClean="0"/>
              <a:t>Binding object </a:t>
            </a:r>
            <a:r>
              <a:rPr lang="en-US" sz="2800" dirty="0"/>
              <a:t>structure</a:t>
            </a:r>
          </a:p>
          <a:p>
            <a:pPr>
              <a:lnSpc>
                <a:spcPct val="100000"/>
              </a:lnSpc>
            </a:pPr>
            <a:r>
              <a:rPr lang="en-US" sz="2800" dirty="0"/>
              <a:t>	2. </a:t>
            </a:r>
            <a:r>
              <a:rPr lang="en-US" sz="2800" dirty="0" smtClean="0"/>
              <a:t>Database</a:t>
            </a:r>
          </a:p>
          <a:p>
            <a:pPr>
              <a:lnSpc>
                <a:spcPct val="100000"/>
              </a:lnSpc>
            </a:pPr>
            <a:r>
              <a:rPr lang="en-US" sz="2800" dirty="0"/>
              <a:t>	3. Network Protocol(insert, update &amp; lookup)</a:t>
            </a:r>
          </a:p>
          <a:p>
            <a:pPr marL="201168" lvl="1" indent="0">
              <a:buNone/>
            </a:pPr>
            <a:endParaRPr lang="en-US" sz="2600" dirty="0" smtClean="0"/>
          </a:p>
          <a:p>
            <a:endParaRPr lang="en-US" sz="280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844830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Binding Object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/>
              <a:t> Value Object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000" dirty="0" smtClean="0"/>
              <a:t>Value – IP Network Address, GUID, VGUID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000" dirty="0" smtClean="0"/>
              <a:t>Options – </a:t>
            </a:r>
            <a:r>
              <a:rPr lang="en-US" sz="2000" dirty="0" err="1" smtClean="0"/>
              <a:t>ttl</a:t>
            </a:r>
            <a:r>
              <a:rPr lang="en-US" sz="2000" dirty="0" smtClean="0"/>
              <a:t>, expiration</a:t>
            </a:r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 </a:t>
            </a:r>
            <a:r>
              <a:rPr lang="en-US" sz="2800" dirty="0" smtClean="0"/>
              <a:t>Binding Object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000" dirty="0" smtClean="0"/>
              <a:t>Type – (0, IP Network Address)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000" dirty="0" smtClean="0"/>
              <a:t>Value Object Array </a:t>
            </a:r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3000" dirty="0" smtClean="0"/>
              <a:t> GUID -&gt; Binding Object</a:t>
            </a:r>
          </a:p>
          <a:p>
            <a:pPr marL="201168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832045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 </a:t>
            </a:r>
            <a:r>
              <a:rPr lang="en-US" sz="2400" dirty="0" smtClean="0"/>
              <a:t>Primary Key: GUID + Type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 Secondary Key: GUID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 Record: &lt; </a:t>
            </a:r>
            <a:r>
              <a:rPr lang="en-US" sz="2400" dirty="0" err="1" smtClean="0"/>
              <a:t>GUID+Type</a:t>
            </a:r>
            <a:r>
              <a:rPr lang="en-US" sz="2400" dirty="0" smtClean="0"/>
              <a:t>, GUID, Binding Object &gt;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 Search by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000" dirty="0" smtClean="0"/>
              <a:t>Primary Key : Single Binding Object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000" dirty="0" smtClean="0"/>
              <a:t>Secondary Key: List of Binding Objects mapped to the GUID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Two databases to ensure faster access to time sensitive bindings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000" dirty="0" smtClean="0"/>
              <a:t>One will store the network address binding objects alone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000" dirty="0" smtClean="0"/>
              <a:t>The second will store all the other bindings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876791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Messages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/>
              <a:t> Insert/Update Request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400" dirty="0" smtClean="0"/>
              <a:t>GUID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400" dirty="0" smtClean="0"/>
              <a:t>Binding Object Array</a:t>
            </a:r>
            <a:endParaRPr lang="en-US" sz="24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/>
              <a:t> Lookup Request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400" dirty="0" smtClean="0"/>
              <a:t>GUID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400" dirty="0" smtClean="0"/>
              <a:t>Type Array</a:t>
            </a:r>
            <a:endParaRPr lang="en-US" sz="24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 smtClean="0"/>
              <a:t>Lookup Response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400" dirty="0" smtClean="0"/>
              <a:t>Binding Object Array</a:t>
            </a:r>
          </a:p>
        </p:txBody>
      </p:sp>
    </p:spTree>
    <p:extLst>
      <p:ext uri="{BB962C8B-B14F-4D97-AF65-F5344CB8AC3E}">
        <p14:creationId xmlns:p14="http://schemas.microsoft.com/office/powerpoint/2010/main" val="36895181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1980049" y="273629"/>
            <a:ext cx="8224703" cy="114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algn="ctr" eaLnBrk="1">
              <a:buClrTx/>
              <a:buFontTx/>
              <a:buNone/>
            </a:pPr>
            <a:r>
              <a:rPr lang="en-US" altLang="en-US" sz="2903" dirty="0">
                <a:solidFill>
                  <a:srgbClr val="000000"/>
                </a:solidFill>
              </a:rPr>
              <a:t>Insert/Update Request Payload</a:t>
            </a: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1980049" y="1604329"/>
            <a:ext cx="8224703" cy="3973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1881" rIns="0" bIns="0"/>
          <a:lstStyle>
            <a:lvl1pPr marL="338138" indent="-312738"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eaLnBrk="1">
              <a:buClrTx/>
              <a:buFontTx/>
              <a:buNone/>
            </a:pPr>
            <a:r>
              <a:rPr lang="en-US" altLang="en-US" sz="1633" dirty="0">
                <a:solidFill>
                  <a:srgbClr val="000000"/>
                </a:solidFill>
              </a:rPr>
              <a:t>   0         1         2        3          Octet</a:t>
            </a:r>
          </a:p>
          <a:p>
            <a:pPr eaLnBrk="1">
              <a:buClrTx/>
              <a:buFontTx/>
              <a:buNone/>
            </a:pPr>
            <a:r>
              <a:rPr lang="en-US" altLang="en-US" sz="1633" dirty="0">
                <a:solidFill>
                  <a:srgbClr val="000000"/>
                </a:solidFill>
              </a:rPr>
              <a:t>   +-------+-------+-------+-------+</a:t>
            </a:r>
          </a:p>
          <a:p>
            <a:pPr eaLnBrk="1">
              <a:buClrTx/>
              <a:buFontTx/>
              <a:buNone/>
            </a:pPr>
            <a:r>
              <a:rPr lang="en-US" altLang="en-US" sz="1633" dirty="0">
                <a:solidFill>
                  <a:srgbClr val="000000"/>
                </a:solidFill>
              </a:rPr>
              <a:t>   |               GUID                  |</a:t>
            </a:r>
          </a:p>
          <a:p>
            <a:pPr eaLnBrk="1">
              <a:buClrTx/>
              <a:buFontTx/>
              <a:buNone/>
            </a:pPr>
            <a:r>
              <a:rPr lang="en-US" altLang="en-US" sz="1633" dirty="0">
                <a:solidFill>
                  <a:srgbClr val="000000"/>
                </a:solidFill>
              </a:rPr>
              <a:t>   +-------+-------+-------+-------+</a:t>
            </a:r>
          </a:p>
          <a:p>
            <a:pPr eaLnBrk="1">
              <a:buClrTx/>
              <a:buFontTx/>
              <a:buNone/>
            </a:pPr>
            <a:r>
              <a:rPr lang="en-US" altLang="en-US" sz="1633" dirty="0">
                <a:solidFill>
                  <a:srgbClr val="000000"/>
                </a:solidFill>
              </a:rPr>
              <a:t>   |     Number of Mappings    |</a:t>
            </a:r>
          </a:p>
          <a:p>
            <a:pPr eaLnBrk="1">
              <a:buClrTx/>
              <a:buFontTx/>
              <a:buNone/>
            </a:pPr>
            <a:r>
              <a:rPr lang="en-US" altLang="en-US" sz="1633" dirty="0">
                <a:solidFill>
                  <a:srgbClr val="000000"/>
                </a:solidFill>
              </a:rPr>
              <a:t>   +-------+-------+-------+-------+  ------------------</a:t>
            </a:r>
          </a:p>
          <a:p>
            <a:pPr eaLnBrk="1">
              <a:buClrTx/>
              <a:buFontTx/>
              <a:buNone/>
            </a:pPr>
            <a:r>
              <a:rPr lang="en-US" altLang="en-US" sz="1633" dirty="0">
                <a:solidFill>
                  <a:srgbClr val="000000"/>
                </a:solidFill>
              </a:rPr>
              <a:t>   |               Type                   |</a:t>
            </a:r>
          </a:p>
          <a:p>
            <a:pPr eaLnBrk="1">
              <a:buClrTx/>
              <a:buFontTx/>
              <a:buNone/>
            </a:pPr>
            <a:r>
              <a:rPr lang="en-US" altLang="en-US" sz="1633" dirty="0">
                <a:solidFill>
                  <a:srgbClr val="000000"/>
                </a:solidFill>
              </a:rPr>
              <a:t>   +-------+-------+-------+-------+</a:t>
            </a:r>
          </a:p>
          <a:p>
            <a:pPr eaLnBrk="1">
              <a:buClrTx/>
              <a:buFontTx/>
              <a:buNone/>
            </a:pPr>
            <a:r>
              <a:rPr lang="en-US" altLang="en-US" sz="1633" dirty="0">
                <a:solidFill>
                  <a:srgbClr val="000000"/>
                </a:solidFill>
              </a:rPr>
              <a:t>   ~                                        ~   Mapping #1</a:t>
            </a:r>
          </a:p>
          <a:p>
            <a:pPr eaLnBrk="1">
              <a:buClrTx/>
              <a:buFontTx/>
              <a:buNone/>
            </a:pPr>
            <a:r>
              <a:rPr lang="en-US" altLang="en-US" sz="1633" dirty="0">
                <a:solidFill>
                  <a:srgbClr val="000000"/>
                </a:solidFill>
              </a:rPr>
              <a:t>   |   Type Specific Parsing    |</a:t>
            </a:r>
          </a:p>
          <a:p>
            <a:pPr eaLnBrk="1">
              <a:buClrTx/>
              <a:buFontTx/>
              <a:buNone/>
            </a:pPr>
            <a:r>
              <a:rPr lang="en-US" altLang="en-US" sz="1633" dirty="0">
                <a:solidFill>
                  <a:srgbClr val="000000"/>
                </a:solidFill>
              </a:rPr>
              <a:t>   ~                                        ~</a:t>
            </a:r>
          </a:p>
          <a:p>
            <a:pPr eaLnBrk="1">
              <a:buClrTx/>
              <a:buFontTx/>
              <a:buNone/>
            </a:pPr>
            <a:r>
              <a:rPr lang="en-US" altLang="en-US" sz="1633" dirty="0">
                <a:solidFill>
                  <a:srgbClr val="000000"/>
                </a:solidFill>
              </a:rPr>
              <a:t>   +-------+-------+-------+-------+  ------------------</a:t>
            </a:r>
          </a:p>
          <a:p>
            <a:pPr eaLnBrk="1">
              <a:buClrTx/>
              <a:buFontTx/>
              <a:buNone/>
            </a:pPr>
            <a:r>
              <a:rPr lang="en-US" altLang="en-US" sz="1633" dirty="0">
                <a:solidFill>
                  <a:srgbClr val="000000"/>
                </a:solidFill>
              </a:rPr>
              <a:t>   |               Type                   |</a:t>
            </a:r>
          </a:p>
          <a:p>
            <a:pPr eaLnBrk="1">
              <a:buClrTx/>
              <a:buFontTx/>
              <a:buNone/>
            </a:pPr>
            <a:r>
              <a:rPr lang="en-US" altLang="en-US" sz="1633" dirty="0">
                <a:solidFill>
                  <a:srgbClr val="000000"/>
                </a:solidFill>
              </a:rPr>
              <a:t>   +-------+-------+-------+-------+</a:t>
            </a:r>
          </a:p>
          <a:p>
            <a:pPr eaLnBrk="1">
              <a:buClrTx/>
              <a:buFontTx/>
              <a:buNone/>
            </a:pPr>
            <a:r>
              <a:rPr lang="en-US" altLang="en-US" sz="1633" dirty="0">
                <a:solidFill>
                  <a:srgbClr val="000000"/>
                </a:solidFill>
              </a:rPr>
              <a:t>   ~                                        ~   Mapping #2</a:t>
            </a:r>
          </a:p>
          <a:p>
            <a:pPr eaLnBrk="1">
              <a:buClrTx/>
              <a:buFontTx/>
              <a:buNone/>
            </a:pPr>
            <a:r>
              <a:rPr lang="en-US" altLang="en-US" sz="1633" dirty="0">
                <a:solidFill>
                  <a:srgbClr val="000000"/>
                </a:solidFill>
              </a:rPr>
              <a:t>   |   Type Specific Parsing    |</a:t>
            </a:r>
          </a:p>
          <a:p>
            <a:pPr eaLnBrk="1">
              <a:buClrTx/>
              <a:buFontTx/>
              <a:buNone/>
            </a:pPr>
            <a:r>
              <a:rPr lang="en-US" altLang="en-US" sz="1633" dirty="0">
                <a:solidFill>
                  <a:srgbClr val="000000"/>
                </a:solidFill>
              </a:rPr>
              <a:t>   ~                                        ~</a:t>
            </a:r>
          </a:p>
          <a:p>
            <a:pPr eaLnBrk="1">
              <a:buClrTx/>
              <a:buFontTx/>
              <a:buNone/>
            </a:pPr>
            <a:r>
              <a:rPr lang="en-US" altLang="en-US" sz="1633" dirty="0">
                <a:solidFill>
                  <a:srgbClr val="000000"/>
                </a:solidFill>
              </a:rPr>
              <a:t>   +-------+-------+-------+-------+  -------------------</a:t>
            </a:r>
          </a:p>
        </p:txBody>
      </p:sp>
    </p:spTree>
    <p:extLst>
      <p:ext uri="{BB962C8B-B14F-4D97-AF65-F5344CB8AC3E}">
        <p14:creationId xmlns:p14="http://schemas.microsoft.com/office/powerpoint/2010/main" val="41089413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ext Box 1"/>
          <p:cNvSpPr txBox="1">
            <a:spLocks noChangeArrowheads="1"/>
          </p:cNvSpPr>
          <p:nvPr/>
        </p:nvSpPr>
        <p:spPr bwMode="auto">
          <a:xfrm>
            <a:off x="1980049" y="273630"/>
            <a:ext cx="8221823" cy="1137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algn="ctr" eaLnBrk="1">
              <a:buClrTx/>
              <a:buFontTx/>
              <a:buNone/>
            </a:pPr>
            <a:r>
              <a:rPr lang="en-US" altLang="en-US" sz="3992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2501384" y="957702"/>
            <a:ext cx="4604163" cy="5900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eaLnBrk="1"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 +-------+-------+-------+-------+</a:t>
            </a:r>
          </a:p>
          <a:p>
            <a:pPr eaLnBrk="1"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 |               Type                   |</a:t>
            </a:r>
          </a:p>
          <a:p>
            <a:pPr eaLnBrk="1"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 +-------+-------+-------+-------+</a:t>
            </a:r>
          </a:p>
          <a:p>
            <a:pPr eaLnBrk="1"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 |    Number of Addresses   |</a:t>
            </a:r>
          </a:p>
          <a:p>
            <a:pPr eaLnBrk="1"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 +-------+-------+-------+-------+  -------------------------</a:t>
            </a:r>
          </a:p>
          <a:p>
            <a:pPr eaLnBrk="1"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 | Len of Addr | Len of Opts |</a:t>
            </a:r>
          </a:p>
          <a:p>
            <a:pPr eaLnBrk="1"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 +-------+-------+-------+-------+</a:t>
            </a:r>
          </a:p>
          <a:p>
            <a:pPr eaLnBrk="1"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~                                         ~</a:t>
            </a:r>
          </a:p>
          <a:p>
            <a:pPr eaLnBrk="1"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 |               Address              |</a:t>
            </a:r>
          </a:p>
          <a:p>
            <a:pPr eaLnBrk="1">
              <a:lnSpc>
                <a:spcPct val="76000"/>
              </a:lnSpc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~                                         ~</a:t>
            </a:r>
          </a:p>
          <a:p>
            <a:pPr eaLnBrk="1">
              <a:lnSpc>
                <a:spcPct val="76000"/>
              </a:lnSpc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 +-------+-------+-------+-------+       Address #1</a:t>
            </a:r>
          </a:p>
          <a:p>
            <a:pPr eaLnBrk="1">
              <a:lnSpc>
                <a:spcPct val="76000"/>
              </a:lnSpc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~                                         ~</a:t>
            </a:r>
          </a:p>
          <a:p>
            <a:pPr eaLnBrk="1"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 |              Options               |</a:t>
            </a:r>
          </a:p>
          <a:p>
            <a:pPr eaLnBrk="1"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~                                         ~</a:t>
            </a:r>
          </a:p>
          <a:p>
            <a:pPr eaLnBrk="1"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 +-------+-------+-------+-------+  -------------------------</a:t>
            </a:r>
          </a:p>
          <a:p>
            <a:pPr eaLnBrk="1"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 | Len of Addr | Len of Opts |</a:t>
            </a:r>
          </a:p>
          <a:p>
            <a:pPr eaLnBrk="1"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 +-------+-------+-------+-------+</a:t>
            </a:r>
          </a:p>
          <a:p>
            <a:pPr eaLnBrk="1"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~                                         ~</a:t>
            </a:r>
          </a:p>
          <a:p>
            <a:pPr eaLnBrk="1"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 |               Address              |</a:t>
            </a:r>
          </a:p>
          <a:p>
            <a:pPr eaLnBrk="1"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~                                         ~</a:t>
            </a:r>
          </a:p>
          <a:p>
            <a:pPr eaLnBrk="1"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 +-------+-------+-------+-------+      Address #2</a:t>
            </a:r>
          </a:p>
          <a:p>
            <a:pPr eaLnBrk="1"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~                                         ~</a:t>
            </a:r>
          </a:p>
          <a:p>
            <a:pPr eaLnBrk="1"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 |              Options               |</a:t>
            </a:r>
          </a:p>
          <a:p>
            <a:pPr eaLnBrk="1"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~                                         ~</a:t>
            </a:r>
          </a:p>
          <a:p>
            <a:pPr eaLnBrk="1"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 +-------+-------+-------+-------+  -------------------------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2224875" y="273630"/>
            <a:ext cx="7050980" cy="337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46" tIns="42456" rIns="81646" bIns="42456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eaLnBrk="1">
              <a:buClrTx/>
              <a:buFontTx/>
              <a:buNone/>
            </a:pPr>
            <a:r>
              <a:rPr lang="en-US" altLang="en-US" sz="1633"/>
              <a:t>Type Specific – Network Address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2103902" y="23044"/>
            <a:ext cx="8221823" cy="1137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algn="ctr" eaLnBrk="1">
              <a:buClrTx/>
              <a:buFontTx/>
              <a:buNone/>
            </a:pPr>
            <a:r>
              <a:rPr lang="en-US" altLang="en-US" sz="2540">
                <a:solidFill>
                  <a:srgbClr val="000000"/>
                </a:solidFill>
              </a:rPr>
              <a:t>Insert/Update Mapping #1 – Network Address</a:t>
            </a:r>
          </a:p>
        </p:txBody>
      </p:sp>
    </p:spTree>
    <p:extLst>
      <p:ext uri="{BB962C8B-B14F-4D97-AF65-F5344CB8AC3E}">
        <p14:creationId xmlns:p14="http://schemas.microsoft.com/office/powerpoint/2010/main" val="24589130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>
          <a:xfrm>
            <a:off x="1980049" y="273629"/>
            <a:ext cx="8220383" cy="1136280"/>
          </a:xfrm>
          <a:ln/>
        </p:spPr>
        <p:txBody>
          <a:bodyPr/>
          <a:lstStyle/>
          <a:p>
            <a:pPr>
              <a:tabLst>
                <a:tab pos="0" algn="l"/>
                <a:tab pos="414772" algn="l"/>
                <a:tab pos="829544" algn="l"/>
                <a:tab pos="1244316" algn="l"/>
                <a:tab pos="1659087" algn="l"/>
                <a:tab pos="2073859" algn="l"/>
                <a:tab pos="2488631" algn="l"/>
                <a:tab pos="2903403" algn="l"/>
                <a:tab pos="3318175" algn="l"/>
                <a:tab pos="3732947" algn="l"/>
                <a:tab pos="4147718" algn="l"/>
                <a:tab pos="4562490" algn="l"/>
                <a:tab pos="4977262" algn="l"/>
                <a:tab pos="5392034" algn="l"/>
                <a:tab pos="5806806" algn="l"/>
                <a:tab pos="6221578" algn="l"/>
                <a:tab pos="6636349" algn="l"/>
                <a:tab pos="7051121" algn="l"/>
                <a:tab pos="7465893" algn="l"/>
                <a:tab pos="7880665" algn="l"/>
                <a:tab pos="8295437" algn="l"/>
              </a:tabLst>
            </a:pPr>
            <a:r>
              <a:rPr lang="en-US" altLang="en-US" sz="2903"/>
              <a:t>Lookup Request Payload </a:t>
            </a:r>
          </a:p>
        </p:txBody>
      </p:sp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4078349" y="1824673"/>
            <a:ext cx="3833682" cy="266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46" tIns="40823" rIns="81646" bIns="40823"/>
          <a:lstStyle>
            <a:lvl1pPr marL="338138" indent="-312738"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eaLnBrk="1"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 +-------+-------+-------+-------+</a:t>
            </a:r>
          </a:p>
          <a:p>
            <a:pPr eaLnBrk="1"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 |               GUID                 |</a:t>
            </a:r>
          </a:p>
          <a:p>
            <a:pPr eaLnBrk="1"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 +-------+-------+-------+-------+</a:t>
            </a:r>
          </a:p>
          <a:p>
            <a:pPr eaLnBrk="1"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 |     Number of Types         |</a:t>
            </a:r>
          </a:p>
          <a:p>
            <a:pPr eaLnBrk="1"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 +-------+-------+-------+-------+  </a:t>
            </a:r>
          </a:p>
          <a:p>
            <a:pPr eaLnBrk="1"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 |              Type #1               |</a:t>
            </a:r>
          </a:p>
          <a:p>
            <a:pPr eaLnBrk="1"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 +-------+-------+-------+-------+</a:t>
            </a:r>
          </a:p>
          <a:p>
            <a:pPr eaLnBrk="1"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 |              Type #2               |</a:t>
            </a:r>
          </a:p>
          <a:p>
            <a:pPr eaLnBrk="1"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 +-------+-------+-------+-------+</a:t>
            </a:r>
          </a:p>
          <a:p>
            <a:pPr algn="ctr">
              <a:buClrTx/>
              <a:buFontTx/>
              <a:buNone/>
            </a:pPr>
            <a:r>
              <a:rPr lang="en-US" altLang="en-US" sz="1633"/>
              <a:t> </a:t>
            </a:r>
          </a:p>
          <a:p>
            <a:pPr algn="ctr" eaLnBrk="1">
              <a:buClrTx/>
              <a:buFontTx/>
              <a:buNone/>
            </a:pPr>
            <a:endParaRPr lang="en-US" altLang="en-US" sz="1633"/>
          </a:p>
        </p:txBody>
      </p:sp>
    </p:spTree>
    <p:extLst>
      <p:ext uri="{BB962C8B-B14F-4D97-AF65-F5344CB8AC3E}">
        <p14:creationId xmlns:p14="http://schemas.microsoft.com/office/powerpoint/2010/main" val="3131489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 Box 1"/>
          <p:cNvSpPr txBox="1">
            <a:spLocks noChangeArrowheads="1"/>
          </p:cNvSpPr>
          <p:nvPr/>
        </p:nvSpPr>
        <p:spPr bwMode="auto">
          <a:xfrm>
            <a:off x="1980049" y="1"/>
            <a:ext cx="8224703" cy="642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eaLnBrk="1">
              <a:buClrTx/>
              <a:buFontTx/>
              <a:buNone/>
            </a:pPr>
            <a:r>
              <a:rPr lang="en-US" altLang="en-US" sz="2903">
                <a:solidFill>
                  <a:srgbClr val="000000"/>
                </a:solidFill>
              </a:rPr>
              <a:t>Lookup Response Payload</a:t>
            </a:r>
          </a:p>
        </p:txBody>
      </p:sp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1980049" y="1604329"/>
            <a:ext cx="8224703" cy="3973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1881" rIns="0" bIns="0"/>
          <a:lstStyle>
            <a:lvl1pPr marL="338138" indent="-312738"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eaLnBrk="1"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</a:t>
            </a:r>
          </a:p>
          <a:p>
            <a:pPr eaLnBrk="1"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 +-------+-------+-------+-------+</a:t>
            </a:r>
          </a:p>
          <a:p>
            <a:pPr eaLnBrk="1"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 |     Number of Mappings    |</a:t>
            </a:r>
          </a:p>
          <a:p>
            <a:pPr eaLnBrk="1"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 +-------+-------+-------+-------+  </a:t>
            </a:r>
          </a:p>
          <a:p>
            <a:pPr eaLnBrk="1"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~                                         ~   </a:t>
            </a:r>
          </a:p>
          <a:p>
            <a:pPr eaLnBrk="1"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 |            Mapping #1           |</a:t>
            </a:r>
          </a:p>
          <a:p>
            <a:pPr eaLnBrk="1"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~                                         ~</a:t>
            </a:r>
          </a:p>
          <a:p>
            <a:pPr eaLnBrk="1"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 +-------+-------+-------+-------+ </a:t>
            </a:r>
          </a:p>
          <a:p>
            <a:pPr eaLnBrk="1"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~                                         ~   </a:t>
            </a:r>
          </a:p>
          <a:p>
            <a:pPr eaLnBrk="1"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 |            Mapping #2           |</a:t>
            </a:r>
          </a:p>
          <a:p>
            <a:pPr eaLnBrk="1"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~                                         ~</a:t>
            </a:r>
          </a:p>
          <a:p>
            <a:pPr eaLnBrk="1"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 +-------+-------+-------+-------+ 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5920303" y="1160762"/>
            <a:ext cx="4604163" cy="5485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eaLnBrk="1"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 +-------+-------+-------+-------+</a:t>
            </a:r>
          </a:p>
          <a:p>
            <a:pPr eaLnBrk="1"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 |               Type                   |</a:t>
            </a:r>
          </a:p>
          <a:p>
            <a:pPr eaLnBrk="1"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 +-------+-------+-------+-------+</a:t>
            </a:r>
          </a:p>
          <a:p>
            <a:pPr eaLnBrk="1"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 |     Number of Values        |</a:t>
            </a:r>
          </a:p>
          <a:p>
            <a:pPr eaLnBrk="1"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 +-------+-------+-------+-------+  -------------------------</a:t>
            </a:r>
          </a:p>
          <a:p>
            <a:pPr eaLnBrk="1"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 | Len of Addr | Len of Opts |</a:t>
            </a:r>
          </a:p>
          <a:p>
            <a:pPr eaLnBrk="1"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 +-------+-------+-------+-------+</a:t>
            </a:r>
          </a:p>
          <a:p>
            <a:pPr eaLnBrk="1"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~                                         ~</a:t>
            </a:r>
          </a:p>
          <a:p>
            <a:pPr eaLnBrk="1"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 |               Address              |</a:t>
            </a:r>
          </a:p>
          <a:p>
            <a:pPr eaLnBrk="1">
              <a:lnSpc>
                <a:spcPct val="76000"/>
              </a:lnSpc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~                                         ~</a:t>
            </a:r>
          </a:p>
          <a:p>
            <a:pPr eaLnBrk="1">
              <a:lnSpc>
                <a:spcPct val="76000"/>
              </a:lnSpc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 +-------+-------+-------+-------+       Address #1</a:t>
            </a:r>
          </a:p>
          <a:p>
            <a:pPr eaLnBrk="1">
              <a:lnSpc>
                <a:spcPct val="76000"/>
              </a:lnSpc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~                                         ~</a:t>
            </a:r>
          </a:p>
          <a:p>
            <a:pPr eaLnBrk="1"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 |              Options               |</a:t>
            </a:r>
          </a:p>
          <a:p>
            <a:pPr eaLnBrk="1"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~                                         ~</a:t>
            </a:r>
          </a:p>
          <a:p>
            <a:pPr eaLnBrk="1"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 +-------+-------+-------+-------+  -------------------------</a:t>
            </a:r>
          </a:p>
          <a:p>
            <a:pPr eaLnBrk="1"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| Len of Addr | Len of Opts |</a:t>
            </a:r>
          </a:p>
          <a:p>
            <a:pPr eaLnBrk="1"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 +-------+-------+-------+-------+</a:t>
            </a:r>
          </a:p>
          <a:p>
            <a:pPr eaLnBrk="1"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~                                         ~</a:t>
            </a:r>
          </a:p>
          <a:p>
            <a:pPr eaLnBrk="1"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 |               Address              |</a:t>
            </a:r>
          </a:p>
          <a:p>
            <a:pPr eaLnBrk="1"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~                                         ~</a:t>
            </a:r>
          </a:p>
          <a:p>
            <a:pPr eaLnBrk="1"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 +-------+-------+-------+-------+      Address #2</a:t>
            </a:r>
          </a:p>
          <a:p>
            <a:pPr eaLnBrk="1"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~                                         ~</a:t>
            </a:r>
          </a:p>
          <a:p>
            <a:pPr eaLnBrk="1"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 |              Options               |</a:t>
            </a:r>
          </a:p>
          <a:p>
            <a:pPr eaLnBrk="1"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~                                         ~</a:t>
            </a:r>
          </a:p>
          <a:p>
            <a:pPr eaLnBrk="1"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   +-------+-------+-------+-------+  -------------------------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6085920" y="642308"/>
            <a:ext cx="3234580" cy="331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46" tIns="40823" rIns="81646" bIns="40823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altLang="en-US" sz="1633">
                <a:solidFill>
                  <a:srgbClr val="000000"/>
                </a:solidFill>
              </a:rPr>
              <a:t>Mapping #1 – Network Address</a:t>
            </a:r>
          </a:p>
        </p:txBody>
      </p:sp>
    </p:spTree>
    <p:extLst>
      <p:ext uri="{BB962C8B-B14F-4D97-AF65-F5344CB8AC3E}">
        <p14:creationId xmlns:p14="http://schemas.microsoft.com/office/powerpoint/2010/main" val="19934811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69</TotalTime>
  <Words>549</Words>
  <Application>Microsoft Office PowerPoint</Application>
  <PresentationFormat>Widescreen</PresentationFormat>
  <Paragraphs>148</Paragraphs>
  <Slides>11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Calibri</vt:lpstr>
      <vt:lpstr>Calibri Light</vt:lpstr>
      <vt:lpstr>DejaVu Sans</vt:lpstr>
      <vt:lpstr>Droid Sans Fallback</vt:lpstr>
      <vt:lpstr>Times New Roman</vt:lpstr>
      <vt:lpstr>Wingdings</vt:lpstr>
      <vt:lpstr>Retrospect</vt:lpstr>
      <vt:lpstr>GNRS Assisted Inter-Domain Routing</vt:lpstr>
      <vt:lpstr>Extending GNRS</vt:lpstr>
      <vt:lpstr>Binding Object Structure</vt:lpstr>
      <vt:lpstr>Database Design</vt:lpstr>
      <vt:lpstr>Messages</vt:lpstr>
      <vt:lpstr>PowerPoint Presentation</vt:lpstr>
      <vt:lpstr>PowerPoint Presentation</vt:lpstr>
      <vt:lpstr>Lookup Request Payload </vt:lpstr>
      <vt:lpstr>PowerPoint Presentation</vt:lpstr>
      <vt:lpstr>Next Steps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GNRS Assisted Inter-Domain Routing</dc:title>
  <dc:creator>sujarohit</dc:creator>
  <cp:lastModifiedBy>sujarohit</cp:lastModifiedBy>
  <cp:revision>21</cp:revision>
  <dcterms:created xsi:type="dcterms:W3CDTF">2015-07-15T01:39:44Z</dcterms:created>
  <dcterms:modified xsi:type="dcterms:W3CDTF">2015-07-15T03:03:48Z</dcterms:modified>
</cp:coreProperties>
</file>