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3"/>
  </p:notesMasterIdLst>
  <p:sldIdLst>
    <p:sldId id="260" r:id="rId2"/>
  </p:sldIdLst>
  <p:sldSz cx="32918400" cy="27432000"/>
  <p:notesSz cx="7150100" cy="9448800"/>
  <p:defaultTextStyle>
    <a:defPPr>
      <a:defRPr lang="en-US"/>
    </a:defPPr>
    <a:lvl1pPr algn="l" rtl="0" fontAlgn="base">
      <a:spcBef>
        <a:spcPct val="0"/>
      </a:spcBef>
      <a:spcAft>
        <a:spcPct val="0"/>
      </a:spcAft>
      <a:defRPr sz="68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68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68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68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68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68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68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68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68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E145"/>
    <a:srgbClr val="59FF48"/>
    <a:srgbClr val="FF7F94"/>
    <a:srgbClr val="A7FFF9"/>
    <a:srgbClr val="FF6657"/>
    <a:srgbClr val="FFC893"/>
    <a:srgbClr val="FFD26C"/>
    <a:srgbClr val="FF5A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3" d="100"/>
          <a:sy n="33" d="100"/>
        </p:scale>
        <p:origin x="-1182" y="1986"/>
      </p:cViewPr>
      <p:guideLst>
        <p:guide orient="horz" pos="11040"/>
        <p:guide pos="10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98800" cy="473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新細明體" charset="0"/>
                <a:cs typeface="新細明體" charset="0"/>
              </a:defRPr>
            </a:lvl1pPr>
          </a:lstStyle>
          <a:p>
            <a:pPr>
              <a:defRPr/>
            </a:pPr>
            <a:endParaRPr lang="en-US" altLang="zh-TW"/>
          </a:p>
        </p:txBody>
      </p:sp>
      <p:sp>
        <p:nvSpPr>
          <p:cNvPr id="5123" name="Rectangle 3"/>
          <p:cNvSpPr>
            <a:spLocks noGrp="1" noChangeArrowheads="1"/>
          </p:cNvSpPr>
          <p:nvPr>
            <p:ph type="dt" idx="1"/>
          </p:nvPr>
        </p:nvSpPr>
        <p:spPr bwMode="auto">
          <a:xfrm>
            <a:off x="4049713" y="0"/>
            <a:ext cx="3098800" cy="473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新細明體" charset="0"/>
                <a:cs typeface="新細明體" charset="0"/>
              </a:defRPr>
            </a:lvl1pPr>
          </a:lstStyle>
          <a:p>
            <a:pPr>
              <a:defRPr/>
            </a:pPr>
            <a:endParaRPr lang="en-US" altLang="zh-TW"/>
          </a:p>
        </p:txBody>
      </p:sp>
      <p:sp>
        <p:nvSpPr>
          <p:cNvPr id="13316" name="Rectangle 4"/>
          <p:cNvSpPr>
            <a:spLocks noGrp="1" noRot="1" noChangeAspect="1" noChangeArrowheads="1" noTextEdit="1"/>
          </p:cNvSpPr>
          <p:nvPr>
            <p:ph type="sldImg" idx="2"/>
          </p:nvPr>
        </p:nvSpPr>
        <p:spPr bwMode="auto">
          <a:xfrm>
            <a:off x="1449388" y="708025"/>
            <a:ext cx="4251325" cy="3543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714375" y="4487863"/>
            <a:ext cx="5721350" cy="42529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5126" name="Rectangle 6"/>
          <p:cNvSpPr>
            <a:spLocks noGrp="1" noChangeArrowheads="1"/>
          </p:cNvSpPr>
          <p:nvPr>
            <p:ph type="ftr" sz="quarter" idx="4"/>
          </p:nvPr>
        </p:nvSpPr>
        <p:spPr bwMode="auto">
          <a:xfrm>
            <a:off x="0" y="8974138"/>
            <a:ext cx="3098800" cy="4730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新細明體" charset="0"/>
                <a:cs typeface="新細明體" charset="0"/>
              </a:defRPr>
            </a:lvl1pPr>
          </a:lstStyle>
          <a:p>
            <a:pPr>
              <a:defRPr/>
            </a:pPr>
            <a:endParaRPr lang="en-US" altLang="zh-TW"/>
          </a:p>
        </p:txBody>
      </p:sp>
      <p:sp>
        <p:nvSpPr>
          <p:cNvPr id="5127" name="Rectangle 7"/>
          <p:cNvSpPr>
            <a:spLocks noGrp="1" noChangeArrowheads="1"/>
          </p:cNvSpPr>
          <p:nvPr>
            <p:ph type="sldNum" sz="quarter" idx="5"/>
          </p:nvPr>
        </p:nvSpPr>
        <p:spPr bwMode="auto">
          <a:xfrm>
            <a:off x="4049713" y="8974138"/>
            <a:ext cx="3098800" cy="4730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PMingLiU" pitchFamily="18" charset="-120"/>
              </a:defRPr>
            </a:lvl1pPr>
          </a:lstStyle>
          <a:p>
            <a:fld id="{82DA8D36-7DE2-4D39-8E5D-9DFC2C1D7DF1}" type="slidenum">
              <a:rPr lang="zh-TW" altLang="en-US"/>
              <a:pPr/>
              <a:t>‹#›</a:t>
            </a:fld>
            <a:endParaRPr lang="en-US" altLang="zh-TW"/>
          </a:p>
        </p:txBody>
      </p:sp>
    </p:spTree>
    <p:extLst>
      <p:ext uri="{BB962C8B-B14F-4D97-AF65-F5344CB8AC3E}">
        <p14:creationId xmlns:p14="http://schemas.microsoft.com/office/powerpoint/2010/main" val="20566692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800">
                <a:solidFill>
                  <a:schemeClr val="tx1"/>
                </a:solidFill>
                <a:latin typeface="Arial" pitchFamily="34" charset="0"/>
                <a:ea typeface="ＭＳ Ｐゴシック" pitchFamily="34" charset="-128"/>
              </a:defRPr>
            </a:lvl1pPr>
            <a:lvl2pPr marL="742950" indent="-285750" eaLnBrk="0" hangingPunct="0">
              <a:defRPr sz="6800">
                <a:solidFill>
                  <a:schemeClr val="tx1"/>
                </a:solidFill>
                <a:latin typeface="Arial" pitchFamily="34" charset="0"/>
                <a:ea typeface="ＭＳ Ｐゴシック" pitchFamily="34" charset="-128"/>
              </a:defRPr>
            </a:lvl2pPr>
            <a:lvl3pPr marL="1143000" indent="-228600" eaLnBrk="0" hangingPunct="0">
              <a:defRPr sz="6800">
                <a:solidFill>
                  <a:schemeClr val="tx1"/>
                </a:solidFill>
                <a:latin typeface="Arial" pitchFamily="34" charset="0"/>
                <a:ea typeface="ＭＳ Ｐゴシック" pitchFamily="34" charset="-128"/>
              </a:defRPr>
            </a:lvl3pPr>
            <a:lvl4pPr marL="1600200" indent="-228600" eaLnBrk="0" hangingPunct="0">
              <a:defRPr sz="6800">
                <a:solidFill>
                  <a:schemeClr val="tx1"/>
                </a:solidFill>
                <a:latin typeface="Arial" pitchFamily="34" charset="0"/>
                <a:ea typeface="ＭＳ Ｐゴシック" pitchFamily="34" charset="-128"/>
              </a:defRPr>
            </a:lvl4pPr>
            <a:lvl5pPr marL="2057400" indent="-228600" eaLnBrk="0" hangingPunct="0">
              <a:defRPr sz="68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68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68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68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6800">
                <a:solidFill>
                  <a:schemeClr val="tx1"/>
                </a:solidFill>
                <a:latin typeface="Arial" pitchFamily="34" charset="0"/>
                <a:ea typeface="ＭＳ Ｐゴシック" pitchFamily="34" charset="-128"/>
              </a:defRPr>
            </a:lvl9pPr>
          </a:lstStyle>
          <a:p>
            <a:pPr eaLnBrk="1" hangingPunct="1"/>
            <a:fld id="{0E33899B-1DB6-463A-94CF-3E56296E3BAB}" type="slidenum">
              <a:rPr lang="zh-TW" altLang="en-US" sz="1200">
                <a:ea typeface="PMingLiU" pitchFamily="18" charset="-120"/>
              </a:rPr>
              <a:pPr eaLnBrk="1" hangingPunct="1"/>
              <a:t>1</a:t>
            </a:fld>
            <a:endParaRPr lang="en-US" altLang="zh-TW" sz="1200">
              <a:ea typeface="PMingLiU" pitchFamily="18" charset="-120"/>
            </a:endParaRPr>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latin typeface="Arial" pitchFamily="34" charset="0"/>
              <a:ea typeface="PMingLiU" pitchFamily="18" charset="-12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8521700"/>
            <a:ext cx="27981275" cy="5880100"/>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15544800"/>
            <a:ext cx="23044150" cy="70104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fld id="{71927DD9-8D2D-4067-B804-E499EBA17BD0}" type="slidenum">
              <a:rPr lang="zh-TW" altLang="en-US"/>
              <a:pPr/>
              <a:t>‹#›</a:t>
            </a:fld>
            <a:endParaRPr lang="en-US" altLang="zh-TW"/>
          </a:p>
        </p:txBody>
      </p:sp>
    </p:spTree>
    <p:extLst>
      <p:ext uri="{BB962C8B-B14F-4D97-AF65-F5344CB8AC3E}">
        <p14:creationId xmlns:p14="http://schemas.microsoft.com/office/powerpoint/2010/main" val="194503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fld id="{E057C532-02D0-4794-9DA9-DEA2D355D638}" type="slidenum">
              <a:rPr lang="zh-TW" altLang="en-US"/>
              <a:pPr/>
              <a:t>‹#›</a:t>
            </a:fld>
            <a:endParaRPr lang="en-US" altLang="zh-TW"/>
          </a:p>
        </p:txBody>
      </p:sp>
    </p:spTree>
    <p:extLst>
      <p:ext uri="{BB962C8B-B14F-4D97-AF65-F5344CB8AC3E}">
        <p14:creationId xmlns:p14="http://schemas.microsoft.com/office/powerpoint/2010/main" val="2842093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6475" y="1100138"/>
            <a:ext cx="7405688" cy="23404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46238" y="1100138"/>
            <a:ext cx="22067837" cy="23404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fld id="{B767460F-2F3F-4CC6-BC79-00558277A7CF}" type="slidenum">
              <a:rPr lang="zh-TW" altLang="en-US"/>
              <a:pPr/>
              <a:t>‹#›</a:t>
            </a:fld>
            <a:endParaRPr lang="en-US" altLang="zh-TW"/>
          </a:p>
        </p:txBody>
      </p:sp>
    </p:spTree>
    <p:extLst>
      <p:ext uri="{BB962C8B-B14F-4D97-AF65-F5344CB8AC3E}">
        <p14:creationId xmlns:p14="http://schemas.microsoft.com/office/powerpoint/2010/main" val="3028674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fld id="{6C76E60D-A630-4445-9695-CF68D4D94365}" type="slidenum">
              <a:rPr lang="zh-TW" altLang="en-US"/>
              <a:pPr/>
              <a:t>‹#›</a:t>
            </a:fld>
            <a:endParaRPr lang="en-US" altLang="zh-TW"/>
          </a:p>
        </p:txBody>
      </p:sp>
    </p:spTree>
    <p:extLst>
      <p:ext uri="{BB962C8B-B14F-4D97-AF65-F5344CB8AC3E}">
        <p14:creationId xmlns:p14="http://schemas.microsoft.com/office/powerpoint/2010/main" val="1540200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17627600"/>
            <a:ext cx="27981275" cy="54483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1626850"/>
            <a:ext cx="27981275" cy="60007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fld id="{77FF77BE-C8C1-4C1E-B159-F763A278735F}" type="slidenum">
              <a:rPr lang="zh-TW" altLang="en-US"/>
              <a:pPr/>
              <a:t>‹#›</a:t>
            </a:fld>
            <a:endParaRPr lang="en-US" altLang="zh-TW"/>
          </a:p>
        </p:txBody>
      </p:sp>
    </p:spTree>
    <p:extLst>
      <p:ext uri="{BB962C8B-B14F-4D97-AF65-F5344CB8AC3E}">
        <p14:creationId xmlns:p14="http://schemas.microsoft.com/office/powerpoint/2010/main" val="3788318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46238" y="6402388"/>
            <a:ext cx="14736762" cy="18102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6402388"/>
            <a:ext cx="14736763" cy="18102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fld id="{14C265E8-358A-4198-9581-7ED6FF848984}" type="slidenum">
              <a:rPr lang="zh-TW" altLang="en-US"/>
              <a:pPr/>
              <a:t>‹#›</a:t>
            </a:fld>
            <a:endParaRPr lang="en-US" altLang="zh-TW"/>
          </a:p>
        </p:txBody>
      </p:sp>
    </p:spTree>
    <p:extLst>
      <p:ext uri="{BB962C8B-B14F-4D97-AF65-F5344CB8AC3E}">
        <p14:creationId xmlns:p14="http://schemas.microsoft.com/office/powerpoint/2010/main" val="1758805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098550"/>
            <a:ext cx="29625925" cy="4572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6140450"/>
            <a:ext cx="14544675" cy="2559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8699500"/>
            <a:ext cx="14544675" cy="158051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6140450"/>
            <a:ext cx="14549438" cy="2559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8699500"/>
            <a:ext cx="14549438" cy="158051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9" name="Rectangle 6"/>
          <p:cNvSpPr>
            <a:spLocks noGrp="1" noChangeArrowheads="1"/>
          </p:cNvSpPr>
          <p:nvPr>
            <p:ph type="sldNum" sz="quarter" idx="12"/>
          </p:nvPr>
        </p:nvSpPr>
        <p:spPr>
          <a:ln/>
        </p:spPr>
        <p:txBody>
          <a:bodyPr/>
          <a:lstStyle>
            <a:lvl1pPr>
              <a:defRPr/>
            </a:lvl1pPr>
          </a:lstStyle>
          <a:p>
            <a:fld id="{99B813FF-15BC-423C-9FAF-CC2DF56ECE31}" type="slidenum">
              <a:rPr lang="zh-TW" altLang="en-US"/>
              <a:pPr/>
              <a:t>‹#›</a:t>
            </a:fld>
            <a:endParaRPr lang="en-US" altLang="zh-TW"/>
          </a:p>
        </p:txBody>
      </p:sp>
    </p:spTree>
    <p:extLst>
      <p:ext uri="{BB962C8B-B14F-4D97-AF65-F5344CB8AC3E}">
        <p14:creationId xmlns:p14="http://schemas.microsoft.com/office/powerpoint/2010/main" val="125027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5" name="Rectangle 6"/>
          <p:cNvSpPr>
            <a:spLocks noGrp="1" noChangeArrowheads="1"/>
          </p:cNvSpPr>
          <p:nvPr>
            <p:ph type="sldNum" sz="quarter" idx="12"/>
          </p:nvPr>
        </p:nvSpPr>
        <p:spPr>
          <a:ln/>
        </p:spPr>
        <p:txBody>
          <a:bodyPr/>
          <a:lstStyle>
            <a:lvl1pPr>
              <a:defRPr/>
            </a:lvl1pPr>
          </a:lstStyle>
          <a:p>
            <a:fld id="{D6F98589-1C07-4330-B68A-3EC596862F26}" type="slidenum">
              <a:rPr lang="zh-TW" altLang="en-US"/>
              <a:pPr/>
              <a:t>‹#›</a:t>
            </a:fld>
            <a:endParaRPr lang="en-US" altLang="zh-TW"/>
          </a:p>
        </p:txBody>
      </p:sp>
    </p:spTree>
    <p:extLst>
      <p:ext uri="{BB962C8B-B14F-4D97-AF65-F5344CB8AC3E}">
        <p14:creationId xmlns:p14="http://schemas.microsoft.com/office/powerpoint/2010/main" val="630007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4" name="Rectangle 6"/>
          <p:cNvSpPr>
            <a:spLocks noGrp="1" noChangeArrowheads="1"/>
          </p:cNvSpPr>
          <p:nvPr>
            <p:ph type="sldNum" sz="quarter" idx="12"/>
          </p:nvPr>
        </p:nvSpPr>
        <p:spPr>
          <a:ln/>
        </p:spPr>
        <p:txBody>
          <a:bodyPr/>
          <a:lstStyle>
            <a:lvl1pPr>
              <a:defRPr/>
            </a:lvl1pPr>
          </a:lstStyle>
          <a:p>
            <a:fld id="{EF1E3319-4213-438F-9FCA-29019387224E}" type="slidenum">
              <a:rPr lang="zh-TW" altLang="en-US"/>
              <a:pPr/>
              <a:t>‹#›</a:t>
            </a:fld>
            <a:endParaRPr lang="en-US" altLang="zh-TW"/>
          </a:p>
        </p:txBody>
      </p:sp>
    </p:spTree>
    <p:extLst>
      <p:ext uri="{BB962C8B-B14F-4D97-AF65-F5344CB8AC3E}">
        <p14:creationId xmlns:p14="http://schemas.microsoft.com/office/powerpoint/2010/main" val="274503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092200"/>
            <a:ext cx="10829925" cy="46482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092200"/>
            <a:ext cx="18402300" cy="234124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5740400"/>
            <a:ext cx="10829925" cy="18764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fld id="{C8541BFF-72AA-4E3F-A771-30DA4B3BA40B}" type="slidenum">
              <a:rPr lang="zh-TW" altLang="en-US"/>
              <a:pPr/>
              <a:t>‹#›</a:t>
            </a:fld>
            <a:endParaRPr lang="en-US" altLang="zh-TW"/>
          </a:p>
        </p:txBody>
      </p:sp>
    </p:spTree>
    <p:extLst>
      <p:ext uri="{BB962C8B-B14F-4D97-AF65-F5344CB8AC3E}">
        <p14:creationId xmlns:p14="http://schemas.microsoft.com/office/powerpoint/2010/main" val="433983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19202400"/>
            <a:ext cx="19751675" cy="22669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2451100"/>
            <a:ext cx="19751675" cy="16459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6451600" y="21469350"/>
            <a:ext cx="19751675" cy="3219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fld id="{78BED95D-15B0-4177-BA13-2AB0236E01B7}" type="slidenum">
              <a:rPr lang="zh-TW" altLang="en-US"/>
              <a:pPr/>
              <a:t>‹#›</a:t>
            </a:fld>
            <a:endParaRPr lang="en-US" altLang="zh-TW"/>
          </a:p>
        </p:txBody>
      </p:sp>
    </p:spTree>
    <p:extLst>
      <p:ext uri="{BB962C8B-B14F-4D97-AF65-F5344CB8AC3E}">
        <p14:creationId xmlns:p14="http://schemas.microsoft.com/office/powerpoint/2010/main" val="3791783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238" y="1100138"/>
            <a:ext cx="2962592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44851" tIns="172426" rIns="344851" bIns="172426" numCol="1" anchor="ctr" anchorCtr="0" compatLnSpc="1">
            <a:prstTxWarp prst="textNoShape">
              <a:avLst/>
            </a:prstTxWarp>
          </a:bodyPr>
          <a:lstStyle/>
          <a:p>
            <a:pPr lvl="0"/>
            <a:r>
              <a:rPr lang="en-US" altLang="zh-TW" smtClean="0"/>
              <a:t>Click to edit Master title style</a:t>
            </a:r>
          </a:p>
        </p:txBody>
      </p:sp>
      <p:sp>
        <p:nvSpPr>
          <p:cNvPr id="1027" name="Rectangle 3"/>
          <p:cNvSpPr>
            <a:spLocks noGrp="1" noChangeArrowheads="1"/>
          </p:cNvSpPr>
          <p:nvPr>
            <p:ph type="body" idx="1"/>
          </p:nvPr>
        </p:nvSpPr>
        <p:spPr bwMode="auto">
          <a:xfrm>
            <a:off x="1646238" y="6402388"/>
            <a:ext cx="29625925" cy="1810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44851" tIns="172426" rIns="344851" bIns="172426"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sp>
        <p:nvSpPr>
          <p:cNvPr id="1028" name="Rectangle 4"/>
          <p:cNvSpPr>
            <a:spLocks noGrp="1" noChangeArrowheads="1"/>
          </p:cNvSpPr>
          <p:nvPr>
            <p:ph type="dt" sz="half" idx="2"/>
          </p:nvPr>
        </p:nvSpPr>
        <p:spPr bwMode="auto">
          <a:xfrm>
            <a:off x="1646238" y="24980900"/>
            <a:ext cx="7680325" cy="1905000"/>
          </a:xfrm>
          <a:prstGeom prst="rect">
            <a:avLst/>
          </a:prstGeom>
          <a:noFill/>
          <a:ln w="9525">
            <a:noFill/>
            <a:miter lim="800000"/>
            <a:headEnd/>
            <a:tailEnd/>
          </a:ln>
          <a:effectLst/>
        </p:spPr>
        <p:txBody>
          <a:bodyPr vert="horz" wrap="square" lIns="344851" tIns="172426" rIns="344851" bIns="172426" numCol="1" anchor="t" anchorCtr="0" compatLnSpc="1">
            <a:prstTxWarp prst="textNoShape">
              <a:avLst/>
            </a:prstTxWarp>
          </a:bodyPr>
          <a:lstStyle>
            <a:lvl1pPr>
              <a:defRPr sz="5300">
                <a:latin typeface="Arial" charset="0"/>
                <a:ea typeface="新細明體" charset="0"/>
                <a:cs typeface="新細明體" charset="0"/>
              </a:defRPr>
            </a:lvl1pPr>
          </a:lstStyle>
          <a:p>
            <a:pPr>
              <a:defRPr/>
            </a:pPr>
            <a:endParaRPr lang="en-US" altLang="zh-TW"/>
          </a:p>
        </p:txBody>
      </p:sp>
      <p:sp>
        <p:nvSpPr>
          <p:cNvPr id="1029" name="Rectangle 5"/>
          <p:cNvSpPr>
            <a:spLocks noGrp="1" noChangeArrowheads="1"/>
          </p:cNvSpPr>
          <p:nvPr>
            <p:ph type="ftr" sz="quarter" idx="3"/>
          </p:nvPr>
        </p:nvSpPr>
        <p:spPr bwMode="auto">
          <a:xfrm>
            <a:off x="11247438" y="24980900"/>
            <a:ext cx="10423525" cy="1905000"/>
          </a:xfrm>
          <a:prstGeom prst="rect">
            <a:avLst/>
          </a:prstGeom>
          <a:noFill/>
          <a:ln w="9525">
            <a:noFill/>
            <a:miter lim="800000"/>
            <a:headEnd/>
            <a:tailEnd/>
          </a:ln>
          <a:effectLst/>
        </p:spPr>
        <p:txBody>
          <a:bodyPr vert="horz" wrap="square" lIns="344851" tIns="172426" rIns="344851" bIns="172426" numCol="1" anchor="t" anchorCtr="0" compatLnSpc="1">
            <a:prstTxWarp prst="textNoShape">
              <a:avLst/>
            </a:prstTxWarp>
          </a:bodyPr>
          <a:lstStyle>
            <a:lvl1pPr algn="ctr">
              <a:defRPr sz="5300">
                <a:latin typeface="Arial" charset="0"/>
                <a:ea typeface="新細明體" charset="0"/>
                <a:cs typeface="新細明體" charset="0"/>
              </a:defRPr>
            </a:lvl1pPr>
          </a:lstStyle>
          <a:p>
            <a:pPr>
              <a:defRPr/>
            </a:pPr>
            <a:endParaRPr lang="en-US" altLang="zh-TW"/>
          </a:p>
        </p:txBody>
      </p:sp>
      <p:sp>
        <p:nvSpPr>
          <p:cNvPr id="1030" name="Rectangle 6"/>
          <p:cNvSpPr>
            <a:spLocks noGrp="1" noChangeArrowheads="1"/>
          </p:cNvSpPr>
          <p:nvPr>
            <p:ph type="sldNum" sz="quarter" idx="4"/>
          </p:nvPr>
        </p:nvSpPr>
        <p:spPr bwMode="auto">
          <a:xfrm>
            <a:off x="23591838" y="24980900"/>
            <a:ext cx="7680325" cy="1905000"/>
          </a:xfrm>
          <a:prstGeom prst="rect">
            <a:avLst/>
          </a:prstGeom>
          <a:noFill/>
          <a:ln w="9525">
            <a:noFill/>
            <a:miter lim="800000"/>
            <a:headEnd/>
            <a:tailEnd/>
          </a:ln>
          <a:effectLst/>
        </p:spPr>
        <p:txBody>
          <a:bodyPr vert="horz" wrap="square" lIns="344851" tIns="172426" rIns="344851" bIns="172426" numCol="1" anchor="t" anchorCtr="0" compatLnSpc="1">
            <a:prstTxWarp prst="textNoShape">
              <a:avLst/>
            </a:prstTxWarp>
          </a:bodyPr>
          <a:lstStyle>
            <a:lvl1pPr algn="r">
              <a:defRPr sz="5300">
                <a:ea typeface="PMingLiU" pitchFamily="18" charset="-120"/>
              </a:defRPr>
            </a:lvl1pPr>
          </a:lstStyle>
          <a:p>
            <a:fld id="{502F188C-097B-4DDA-90B5-C2F4E9F42F80}" type="slidenum">
              <a:rPr lang="zh-TW" altLang="en-US"/>
              <a:pPr/>
              <a:t>‹#›</a:t>
            </a:fld>
            <a:endParaRPr lang="en-US" altLang="zh-TW"/>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48050" rtl="0" eaLnBrk="0" fontAlgn="base" hangingPunct="0">
        <a:spcBef>
          <a:spcPct val="0"/>
        </a:spcBef>
        <a:spcAft>
          <a:spcPct val="0"/>
        </a:spcAft>
        <a:defRPr sz="16600">
          <a:solidFill>
            <a:schemeClr val="tx2"/>
          </a:solidFill>
          <a:latin typeface="+mj-lt"/>
          <a:ea typeface="ＭＳ Ｐゴシック" charset="0"/>
          <a:cs typeface="ＭＳ Ｐゴシック" charset="0"/>
        </a:defRPr>
      </a:lvl1pPr>
      <a:lvl2pPr algn="ctr" defTabSz="3448050" rtl="0" eaLnBrk="0" fontAlgn="base" hangingPunct="0">
        <a:spcBef>
          <a:spcPct val="0"/>
        </a:spcBef>
        <a:spcAft>
          <a:spcPct val="0"/>
        </a:spcAft>
        <a:defRPr sz="16600">
          <a:solidFill>
            <a:schemeClr val="tx2"/>
          </a:solidFill>
          <a:latin typeface="Arial" charset="0"/>
          <a:ea typeface="ＭＳ Ｐゴシック" charset="0"/>
          <a:cs typeface="ＭＳ Ｐゴシック" charset="0"/>
        </a:defRPr>
      </a:lvl2pPr>
      <a:lvl3pPr algn="ctr" defTabSz="3448050" rtl="0" eaLnBrk="0" fontAlgn="base" hangingPunct="0">
        <a:spcBef>
          <a:spcPct val="0"/>
        </a:spcBef>
        <a:spcAft>
          <a:spcPct val="0"/>
        </a:spcAft>
        <a:defRPr sz="16600">
          <a:solidFill>
            <a:schemeClr val="tx2"/>
          </a:solidFill>
          <a:latin typeface="Arial" charset="0"/>
          <a:ea typeface="ＭＳ Ｐゴシック" charset="0"/>
          <a:cs typeface="ＭＳ Ｐゴシック" charset="0"/>
        </a:defRPr>
      </a:lvl3pPr>
      <a:lvl4pPr algn="ctr" defTabSz="3448050" rtl="0" eaLnBrk="0" fontAlgn="base" hangingPunct="0">
        <a:spcBef>
          <a:spcPct val="0"/>
        </a:spcBef>
        <a:spcAft>
          <a:spcPct val="0"/>
        </a:spcAft>
        <a:defRPr sz="16600">
          <a:solidFill>
            <a:schemeClr val="tx2"/>
          </a:solidFill>
          <a:latin typeface="Arial" charset="0"/>
          <a:ea typeface="ＭＳ Ｐゴシック" charset="0"/>
          <a:cs typeface="ＭＳ Ｐゴシック" charset="0"/>
        </a:defRPr>
      </a:lvl4pPr>
      <a:lvl5pPr algn="ctr" defTabSz="3448050" rtl="0" eaLnBrk="0" fontAlgn="base" hangingPunct="0">
        <a:spcBef>
          <a:spcPct val="0"/>
        </a:spcBef>
        <a:spcAft>
          <a:spcPct val="0"/>
        </a:spcAft>
        <a:defRPr sz="16600">
          <a:solidFill>
            <a:schemeClr val="tx2"/>
          </a:solidFill>
          <a:latin typeface="Arial" charset="0"/>
          <a:ea typeface="ＭＳ Ｐゴシック" charset="0"/>
          <a:cs typeface="ＭＳ Ｐゴシック" charset="0"/>
        </a:defRPr>
      </a:lvl5pPr>
      <a:lvl6pPr marL="457200" algn="ctr" defTabSz="3448050" rtl="0" fontAlgn="base">
        <a:spcBef>
          <a:spcPct val="0"/>
        </a:spcBef>
        <a:spcAft>
          <a:spcPct val="0"/>
        </a:spcAft>
        <a:defRPr sz="16600">
          <a:solidFill>
            <a:schemeClr val="tx2"/>
          </a:solidFill>
          <a:latin typeface="Arial" charset="0"/>
        </a:defRPr>
      </a:lvl6pPr>
      <a:lvl7pPr marL="914400" algn="ctr" defTabSz="3448050" rtl="0" fontAlgn="base">
        <a:spcBef>
          <a:spcPct val="0"/>
        </a:spcBef>
        <a:spcAft>
          <a:spcPct val="0"/>
        </a:spcAft>
        <a:defRPr sz="16600">
          <a:solidFill>
            <a:schemeClr val="tx2"/>
          </a:solidFill>
          <a:latin typeface="Arial" charset="0"/>
        </a:defRPr>
      </a:lvl7pPr>
      <a:lvl8pPr marL="1371600" algn="ctr" defTabSz="3448050" rtl="0" fontAlgn="base">
        <a:spcBef>
          <a:spcPct val="0"/>
        </a:spcBef>
        <a:spcAft>
          <a:spcPct val="0"/>
        </a:spcAft>
        <a:defRPr sz="16600">
          <a:solidFill>
            <a:schemeClr val="tx2"/>
          </a:solidFill>
          <a:latin typeface="Arial" charset="0"/>
        </a:defRPr>
      </a:lvl8pPr>
      <a:lvl9pPr marL="1828800" algn="ctr" defTabSz="3448050" rtl="0" fontAlgn="base">
        <a:spcBef>
          <a:spcPct val="0"/>
        </a:spcBef>
        <a:spcAft>
          <a:spcPct val="0"/>
        </a:spcAft>
        <a:defRPr sz="16600">
          <a:solidFill>
            <a:schemeClr val="tx2"/>
          </a:solidFill>
          <a:latin typeface="Arial" charset="0"/>
        </a:defRPr>
      </a:lvl9pPr>
    </p:titleStyle>
    <p:bodyStyle>
      <a:lvl1pPr marL="1293813" indent="-1293813" algn="l" defTabSz="3448050" rtl="0" eaLnBrk="0" fontAlgn="base" hangingPunct="0">
        <a:spcBef>
          <a:spcPct val="20000"/>
        </a:spcBef>
        <a:spcAft>
          <a:spcPct val="0"/>
        </a:spcAft>
        <a:buChar char="•"/>
        <a:defRPr sz="12100">
          <a:solidFill>
            <a:schemeClr val="tx1"/>
          </a:solidFill>
          <a:latin typeface="+mn-lt"/>
          <a:ea typeface="ＭＳ Ｐゴシック" charset="0"/>
          <a:cs typeface="ＭＳ Ｐゴシック" charset="0"/>
        </a:defRPr>
      </a:lvl1pPr>
      <a:lvl2pPr marL="2801938" indent="-1076325" algn="l" defTabSz="3448050" rtl="0" eaLnBrk="0" fontAlgn="base" hangingPunct="0">
        <a:spcBef>
          <a:spcPct val="20000"/>
        </a:spcBef>
        <a:spcAft>
          <a:spcPct val="0"/>
        </a:spcAft>
        <a:buChar char="–"/>
        <a:defRPr sz="10500">
          <a:solidFill>
            <a:schemeClr val="tx1"/>
          </a:solidFill>
          <a:latin typeface="+mn-lt"/>
          <a:ea typeface="ＭＳ Ｐゴシック" charset="0"/>
        </a:defRPr>
      </a:lvl2pPr>
      <a:lvl3pPr marL="4311650" indent="-863600" algn="l" defTabSz="3448050" rtl="0" eaLnBrk="0" fontAlgn="base" hangingPunct="0">
        <a:spcBef>
          <a:spcPct val="20000"/>
        </a:spcBef>
        <a:spcAft>
          <a:spcPct val="0"/>
        </a:spcAft>
        <a:buChar char="•"/>
        <a:defRPr sz="9000">
          <a:solidFill>
            <a:schemeClr val="tx1"/>
          </a:solidFill>
          <a:latin typeface="+mn-lt"/>
          <a:ea typeface="ＭＳ Ｐゴシック" charset="0"/>
        </a:defRPr>
      </a:lvl3pPr>
      <a:lvl4pPr marL="6034088" indent="-862013" algn="l" defTabSz="3448050" rtl="0" eaLnBrk="0" fontAlgn="base" hangingPunct="0">
        <a:spcBef>
          <a:spcPct val="20000"/>
        </a:spcBef>
        <a:spcAft>
          <a:spcPct val="0"/>
        </a:spcAft>
        <a:buChar char="–"/>
        <a:defRPr sz="7600">
          <a:solidFill>
            <a:schemeClr val="tx1"/>
          </a:solidFill>
          <a:latin typeface="+mn-lt"/>
          <a:ea typeface="ＭＳ Ｐゴシック" charset="0"/>
        </a:defRPr>
      </a:lvl4pPr>
      <a:lvl5pPr marL="7759700" indent="-862013" algn="l" defTabSz="3448050" rtl="0" eaLnBrk="0" fontAlgn="base" hangingPunct="0">
        <a:spcBef>
          <a:spcPct val="20000"/>
        </a:spcBef>
        <a:spcAft>
          <a:spcPct val="0"/>
        </a:spcAft>
        <a:buChar char="»"/>
        <a:defRPr sz="7600">
          <a:solidFill>
            <a:schemeClr val="tx1"/>
          </a:solidFill>
          <a:latin typeface="+mn-lt"/>
          <a:ea typeface="ＭＳ Ｐゴシック" charset="0"/>
        </a:defRPr>
      </a:lvl5pPr>
      <a:lvl6pPr marL="8216900" indent="-862013" algn="l" defTabSz="3448050" rtl="0" fontAlgn="base">
        <a:spcBef>
          <a:spcPct val="20000"/>
        </a:spcBef>
        <a:spcAft>
          <a:spcPct val="0"/>
        </a:spcAft>
        <a:buChar char="»"/>
        <a:defRPr sz="7600">
          <a:solidFill>
            <a:schemeClr val="tx1"/>
          </a:solidFill>
          <a:latin typeface="+mn-lt"/>
        </a:defRPr>
      </a:lvl6pPr>
      <a:lvl7pPr marL="8674100" indent="-862013" algn="l" defTabSz="3448050" rtl="0" fontAlgn="base">
        <a:spcBef>
          <a:spcPct val="20000"/>
        </a:spcBef>
        <a:spcAft>
          <a:spcPct val="0"/>
        </a:spcAft>
        <a:buChar char="»"/>
        <a:defRPr sz="7600">
          <a:solidFill>
            <a:schemeClr val="tx1"/>
          </a:solidFill>
          <a:latin typeface="+mn-lt"/>
        </a:defRPr>
      </a:lvl7pPr>
      <a:lvl8pPr marL="9131300" indent="-862013" algn="l" defTabSz="3448050" rtl="0" fontAlgn="base">
        <a:spcBef>
          <a:spcPct val="20000"/>
        </a:spcBef>
        <a:spcAft>
          <a:spcPct val="0"/>
        </a:spcAft>
        <a:buChar char="»"/>
        <a:defRPr sz="7600">
          <a:solidFill>
            <a:schemeClr val="tx1"/>
          </a:solidFill>
          <a:latin typeface="+mn-lt"/>
        </a:defRPr>
      </a:lvl8pPr>
      <a:lvl9pPr marL="9588500" indent="-862013" algn="l" defTabSz="3448050" rtl="0" fontAlgn="base">
        <a:spcBef>
          <a:spcPct val="20000"/>
        </a:spcBef>
        <a:spcAft>
          <a:spcPct val="0"/>
        </a:spcAft>
        <a:buChar char="»"/>
        <a:defRPr sz="7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wmf"/><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Box 76"/>
          <p:cNvSpPr txBox="1"/>
          <p:nvPr/>
        </p:nvSpPr>
        <p:spPr>
          <a:xfrm>
            <a:off x="727364" y="14894986"/>
            <a:ext cx="10058400" cy="11295400"/>
          </a:xfrm>
          <a:prstGeom prst="rect">
            <a:avLst/>
          </a:prstGeom>
          <a:noFill/>
        </p:spPr>
        <p:txBody>
          <a:bodyPr wrap="square" rtlCol="0">
            <a:spAutoFit/>
          </a:bodyPr>
          <a:lstStyle/>
          <a:p>
            <a:pPr marL="400050" indent="-400050">
              <a:buClr>
                <a:srgbClr val="9BE145"/>
              </a:buClr>
              <a:buFont typeface="Arial Black" panose="020B0A04020102020204" pitchFamily="34" charset="0"/>
              <a:buChar char="›"/>
            </a:pPr>
            <a:r>
              <a:rPr lang="en-US" sz="2800" dirty="0" smtClean="0">
                <a:latin typeface="Baskerville Old Face" panose="02020602080505020303" pitchFamily="18" charset="0"/>
              </a:rPr>
              <a:t>MPEG-4 </a:t>
            </a:r>
            <a:r>
              <a:rPr lang="en-US" sz="2800" dirty="0" smtClean="0">
                <a:latin typeface="Baskerville Old Face" panose="02020602080505020303" pitchFamily="18" charset="0"/>
              </a:rPr>
              <a:t>SVC (Scalable Video Coding) </a:t>
            </a:r>
            <a:r>
              <a:rPr lang="en-US" sz="2800" dirty="0" smtClean="0">
                <a:latin typeface="Baskerville Old Face" panose="02020602080505020303" pitchFamily="18" charset="0"/>
              </a:rPr>
              <a:t>standard allows for layered encoding</a:t>
            </a:r>
          </a:p>
          <a:p>
            <a:pPr marL="857250" lvl="1" indent="-400050">
              <a:buClr>
                <a:srgbClr val="9BE145"/>
              </a:buClr>
              <a:buFont typeface="Arial Black" panose="020B0A04020102020204" pitchFamily="34" charset="0"/>
              <a:buChar char="›"/>
            </a:pPr>
            <a:r>
              <a:rPr lang="en-US" sz="2800" dirty="0" smtClean="0">
                <a:latin typeface="Baskerville Old Face" panose="02020602080505020303" pitchFamily="18" charset="0"/>
              </a:rPr>
              <a:t>Framesets</a:t>
            </a:r>
          </a:p>
          <a:p>
            <a:pPr marL="857250" lvl="1" indent="-400050">
              <a:buClr>
                <a:srgbClr val="9BE145"/>
              </a:buClr>
              <a:buFont typeface="Arial Black" panose="020B0A04020102020204" pitchFamily="34" charset="0"/>
              <a:buChar char="›"/>
            </a:pPr>
            <a:r>
              <a:rPr lang="en-US" sz="2800" dirty="0" smtClean="0">
                <a:latin typeface="Baskerville Old Face" panose="02020602080505020303" pitchFamily="18" charset="0"/>
              </a:rPr>
              <a:t>Layered resolution enhancements</a:t>
            </a:r>
          </a:p>
          <a:p>
            <a:pPr marL="857250" lvl="1" indent="-400050">
              <a:buClr>
                <a:srgbClr val="9BE145"/>
              </a:buClr>
              <a:buFont typeface="Arial Black" panose="020B0A04020102020204" pitchFamily="34" charset="0"/>
              <a:buChar char="›"/>
            </a:pPr>
            <a:r>
              <a:rPr lang="en-US" sz="2800" dirty="0" smtClean="0">
                <a:latin typeface="Baskerville Old Face" panose="02020602080505020303" pitchFamily="18" charset="0"/>
              </a:rPr>
              <a:t>Layered SNR (</a:t>
            </a:r>
            <a:r>
              <a:rPr lang="en-US" sz="2800" dirty="0" err="1" smtClean="0">
                <a:latin typeface="Baskerville Old Face" panose="02020602080505020303" pitchFamily="18" charset="0"/>
              </a:rPr>
              <a:t>QoE</a:t>
            </a:r>
            <a:r>
              <a:rPr lang="en-US" sz="2800" dirty="0" smtClean="0">
                <a:latin typeface="Baskerville Old Face" panose="02020602080505020303" pitchFamily="18" charset="0"/>
              </a:rPr>
              <a:t>) </a:t>
            </a:r>
            <a:r>
              <a:rPr lang="en-US" sz="2800" dirty="0" smtClean="0">
                <a:latin typeface="Baskerville Old Face" panose="02020602080505020303" pitchFamily="18" charset="0"/>
              </a:rPr>
              <a:t>using DCT coefficients</a:t>
            </a:r>
            <a:endParaRPr lang="en-US" sz="2800" dirty="0" smtClean="0">
              <a:latin typeface="Baskerville Old Face" panose="02020602080505020303" pitchFamily="18" charset="0"/>
            </a:endParaRPr>
          </a:p>
          <a:p>
            <a:pPr marL="857250" lvl="1" indent="-400050">
              <a:buClr>
                <a:srgbClr val="9BE145"/>
              </a:buClr>
              <a:buFont typeface="Arial Black" panose="020B0A04020102020204" pitchFamily="34" charset="0"/>
              <a:buChar char="›"/>
            </a:pPr>
            <a:endParaRPr lang="en-US" sz="2800" dirty="0">
              <a:latin typeface="Baskerville Old Face" panose="02020602080505020303" pitchFamily="18" charset="0"/>
            </a:endParaRPr>
          </a:p>
          <a:p>
            <a:pPr marL="857250" lvl="1" indent="-400050">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57250" lvl="1" indent="-400050">
              <a:buClr>
                <a:srgbClr val="9BE145"/>
              </a:buClr>
              <a:buFont typeface="Arial Black" panose="020B0A04020102020204" pitchFamily="34" charset="0"/>
              <a:buChar char="›"/>
            </a:pPr>
            <a:endParaRPr lang="en-US" sz="2800" dirty="0">
              <a:latin typeface="Baskerville Old Face" panose="02020602080505020303" pitchFamily="18" charset="0"/>
            </a:endParaRPr>
          </a:p>
          <a:p>
            <a:pPr marL="857250" lvl="1" indent="-400050">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57250" lvl="1" indent="-400050">
              <a:buClr>
                <a:srgbClr val="9BE145"/>
              </a:buClr>
              <a:buFont typeface="Arial Black" panose="020B0A04020102020204" pitchFamily="34" charset="0"/>
              <a:buChar char="›"/>
            </a:pPr>
            <a:endParaRPr lang="en-US" sz="2800" dirty="0">
              <a:latin typeface="Baskerville Old Face" panose="02020602080505020303" pitchFamily="18" charset="0"/>
            </a:endParaRPr>
          </a:p>
          <a:p>
            <a:pPr marL="857250" lvl="1" indent="-400050">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57250" lvl="1" indent="-400050">
              <a:buClr>
                <a:srgbClr val="9BE145"/>
              </a:buClr>
              <a:buFont typeface="Arial Black" panose="020B0A04020102020204" pitchFamily="34" charset="0"/>
              <a:buChar char="›"/>
            </a:pPr>
            <a:endParaRPr lang="en-US" sz="2800" dirty="0">
              <a:latin typeface="Baskerville Old Face" panose="02020602080505020303" pitchFamily="18" charset="0"/>
            </a:endParaRPr>
          </a:p>
          <a:p>
            <a:pPr marL="400050" indent="-400050">
              <a:buClr>
                <a:srgbClr val="9BE145"/>
              </a:buClr>
              <a:buFont typeface="Arial Black" panose="020B0A04020102020204" pitchFamily="34" charset="0"/>
              <a:buChar char="›"/>
            </a:pPr>
            <a:r>
              <a:rPr lang="en-US" sz="2800" dirty="0" smtClean="0">
                <a:latin typeface="Baskerville Old Face" panose="02020602080505020303" pitchFamily="18" charset="0"/>
              </a:rPr>
              <a:t>Decoding utilizes inter-layer prediction to decrease bitrate of successive layers</a:t>
            </a:r>
          </a:p>
          <a:p>
            <a:pPr marL="400050" indent="-400050">
              <a:buClr>
                <a:srgbClr val="9BE145"/>
              </a:buClr>
              <a:buFont typeface="Arial Black" panose="020B0A04020102020204" pitchFamily="34" charset="0"/>
              <a:buChar char="›"/>
            </a:pPr>
            <a:r>
              <a:rPr lang="en-US" sz="2800" dirty="0" smtClean="0">
                <a:latin typeface="Baskerville Old Face" panose="02020602080505020303" pitchFamily="18" charset="0"/>
              </a:rPr>
              <a:t>Current SBS solutions use RTP (over UDP)  to transmit data</a:t>
            </a:r>
          </a:p>
          <a:p>
            <a:pPr marL="857250" lvl="1" indent="-400050">
              <a:buClr>
                <a:srgbClr val="9BE145"/>
              </a:buClr>
              <a:buFont typeface="Arial Black" panose="020B0A04020102020204" pitchFamily="34" charset="0"/>
              <a:buChar char="›"/>
            </a:pPr>
            <a:r>
              <a:rPr lang="en-US" sz="2800" dirty="0" smtClean="0">
                <a:latin typeface="Baskerville Old Face" panose="02020602080505020303" pitchFamily="18" charset="0"/>
              </a:rPr>
              <a:t>Lost </a:t>
            </a:r>
            <a:r>
              <a:rPr lang="en-US" sz="2800" dirty="0" smtClean="0">
                <a:latin typeface="Baskerville Old Face" panose="02020602080505020303" pitchFamily="18" charset="0"/>
              </a:rPr>
              <a:t>data </a:t>
            </a:r>
            <a:r>
              <a:rPr lang="en-US" sz="2800" dirty="0" smtClean="0">
                <a:latin typeface="Baskerville Old Face" panose="02020602080505020303" pitchFamily="18" charset="0"/>
              </a:rPr>
              <a:t>not retransmitted</a:t>
            </a:r>
          </a:p>
          <a:p>
            <a:pPr marL="400050" indent="-400050">
              <a:buClr>
                <a:srgbClr val="9BE145"/>
              </a:buClr>
              <a:buFont typeface="Arial Black" panose="020B0A04020102020204" pitchFamily="34" charset="0"/>
              <a:buChar char="›"/>
            </a:pPr>
            <a:r>
              <a:rPr lang="en-US" sz="2800" dirty="0" smtClean="0">
                <a:latin typeface="Baskerville Old Face" panose="02020602080505020303" pitchFamily="18" charset="0"/>
              </a:rPr>
              <a:t>T</a:t>
            </a:r>
            <a:r>
              <a:rPr lang="en-US" sz="2800" dirty="0" smtClean="0">
                <a:latin typeface="Baskerville Old Face" panose="02020602080505020303" pitchFamily="18" charset="0"/>
              </a:rPr>
              <a:t>ested </a:t>
            </a:r>
            <a:r>
              <a:rPr lang="en-US" sz="2800" dirty="0" smtClean="0">
                <a:latin typeface="Baskerville Old Face" panose="02020602080505020303" pitchFamily="18" charset="0"/>
              </a:rPr>
              <a:t>single bitrate stream </a:t>
            </a:r>
            <a:r>
              <a:rPr lang="en-US" sz="2800" dirty="0" smtClean="0">
                <a:latin typeface="Baskerville Old Face" panose="02020602080505020303" pitchFamily="18" charset="0"/>
              </a:rPr>
              <a:t>over </a:t>
            </a:r>
            <a:r>
              <a:rPr lang="en-US" sz="2800" dirty="0" smtClean="0">
                <a:latin typeface="Baskerville Old Face" panose="02020602080505020303" pitchFamily="18" charset="0"/>
              </a:rPr>
              <a:t>wired connection between two ORBIT nodes</a:t>
            </a:r>
          </a:p>
          <a:p>
            <a:pPr marL="857250" lvl="1" indent="-400050">
              <a:buClr>
                <a:srgbClr val="9BE145"/>
              </a:buClr>
              <a:buFont typeface="Arial Black" panose="020B0A04020102020204" pitchFamily="34" charset="0"/>
              <a:buChar char="›"/>
            </a:pPr>
            <a:r>
              <a:rPr lang="en-US" sz="2800" dirty="0" smtClean="0">
                <a:latin typeface="Baskerville Old Face" panose="02020602080505020303" pitchFamily="18" charset="0"/>
              </a:rPr>
              <a:t>Original bitrate: 10 </a:t>
            </a:r>
            <a:r>
              <a:rPr lang="en-US" sz="2800" dirty="0" smtClean="0">
                <a:latin typeface="Baskerville Old Face" panose="02020602080505020303" pitchFamily="18" charset="0"/>
              </a:rPr>
              <a:t>Mbit/s</a:t>
            </a:r>
          </a:p>
          <a:p>
            <a:pPr marL="400050" indent="-400050">
              <a:buClr>
                <a:srgbClr val="9BE145"/>
              </a:buClr>
              <a:buFont typeface="Arial Black" panose="020B0A04020102020204" pitchFamily="34" charset="0"/>
              <a:buChar char="›"/>
            </a:pPr>
            <a:endParaRPr lang="en-US" sz="2800" dirty="0">
              <a:latin typeface="Baskerville Old Face" panose="02020602080505020303" pitchFamily="18" charset="0"/>
            </a:endParaRPr>
          </a:p>
          <a:p>
            <a:pPr marL="400050" indent="-400050">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00050" indent="-400050">
              <a:buClr>
                <a:srgbClr val="9BE145"/>
              </a:buClr>
              <a:buFont typeface="Arial Black" panose="020B0A04020102020204" pitchFamily="34" charset="0"/>
              <a:buChar char="›"/>
            </a:pPr>
            <a:endParaRPr lang="en-US" sz="2800" dirty="0">
              <a:latin typeface="Baskerville Old Face" panose="02020602080505020303" pitchFamily="18" charset="0"/>
            </a:endParaRPr>
          </a:p>
          <a:p>
            <a:pPr marL="400050" indent="-400050">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00050" indent="-400050">
              <a:buClr>
                <a:srgbClr val="9BE145"/>
              </a:buClr>
              <a:buFont typeface="Arial Black" panose="020B0A04020102020204" pitchFamily="34" charset="0"/>
              <a:buChar char="›"/>
            </a:pPr>
            <a:endParaRPr lang="en-US" sz="2800" dirty="0">
              <a:latin typeface="Baskerville Old Face" panose="02020602080505020303" pitchFamily="18" charset="0"/>
            </a:endParaRPr>
          </a:p>
          <a:p>
            <a:pPr marL="400050" indent="-400050">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00050" indent="-400050">
              <a:buClr>
                <a:srgbClr val="9BE145"/>
              </a:buClr>
              <a:buFont typeface="Arial Black" panose="020B0A04020102020204" pitchFamily="34" charset="0"/>
              <a:buChar char="›"/>
            </a:pPr>
            <a:r>
              <a:rPr lang="en-US" sz="2800" dirty="0" smtClean="0">
                <a:latin typeface="Baskerville Old Face" panose="02020602080505020303" pitchFamily="18" charset="0"/>
              </a:rPr>
              <a:t>Existing SBS cannot accommodate erratic connections</a:t>
            </a:r>
            <a:endParaRPr lang="en-US" sz="2800" dirty="0" smtClean="0">
              <a:latin typeface="Baskerville Old Face" panose="02020602080505020303" pitchFamily="18" charset="0"/>
            </a:endParaRPr>
          </a:p>
        </p:txBody>
      </p:sp>
      <p:sp>
        <p:nvSpPr>
          <p:cNvPr id="14340" name="Rectangle 11"/>
          <p:cNvSpPr>
            <a:spLocks noChangeArrowheads="1"/>
          </p:cNvSpPr>
          <p:nvPr/>
        </p:nvSpPr>
        <p:spPr bwMode="auto">
          <a:xfrm>
            <a:off x="0" y="0"/>
            <a:ext cx="329184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1758" tIns="55879" rIns="111758" bIns="55879" anchor="ctr"/>
          <a:lstStyle/>
          <a:p>
            <a:pPr algn="ctr" defTabSz="3448050"/>
            <a:endParaRPr lang="zh-TW" altLang="en-US" sz="2200">
              <a:ea typeface="PMingLiU" pitchFamily="18" charset="-120"/>
            </a:endParaRPr>
          </a:p>
        </p:txBody>
      </p:sp>
      <p:pic>
        <p:nvPicPr>
          <p:cNvPr id="14349" name="Picture 7" descr="waves_gradiant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89200" y="26260425"/>
            <a:ext cx="44196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0" name="Text Box 8"/>
          <p:cNvSpPr txBox="1">
            <a:spLocks noChangeArrowheads="1"/>
          </p:cNvSpPr>
          <p:nvPr/>
        </p:nvSpPr>
        <p:spPr bwMode="auto">
          <a:xfrm>
            <a:off x="24384000" y="26074688"/>
            <a:ext cx="3581400" cy="112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3448050" eaLnBrk="0" hangingPunct="0">
              <a:defRPr sz="6800">
                <a:solidFill>
                  <a:schemeClr val="tx1"/>
                </a:solidFill>
                <a:latin typeface="Arial" pitchFamily="34" charset="0"/>
                <a:ea typeface="ＭＳ Ｐゴシック" pitchFamily="34" charset="-128"/>
              </a:defRPr>
            </a:lvl1pPr>
            <a:lvl2pPr marL="742950" indent="-285750" defTabSz="3448050" eaLnBrk="0" hangingPunct="0">
              <a:defRPr sz="6800">
                <a:solidFill>
                  <a:schemeClr val="tx1"/>
                </a:solidFill>
                <a:latin typeface="Arial" pitchFamily="34" charset="0"/>
                <a:ea typeface="ＭＳ Ｐゴシック" pitchFamily="34" charset="-128"/>
              </a:defRPr>
            </a:lvl2pPr>
            <a:lvl3pPr marL="1143000" indent="-228600" defTabSz="3448050" eaLnBrk="0" hangingPunct="0">
              <a:defRPr sz="6800">
                <a:solidFill>
                  <a:schemeClr val="tx1"/>
                </a:solidFill>
                <a:latin typeface="Arial" pitchFamily="34" charset="0"/>
                <a:ea typeface="ＭＳ Ｐゴシック" pitchFamily="34" charset="-128"/>
              </a:defRPr>
            </a:lvl3pPr>
            <a:lvl4pPr marL="1600200" indent="-228600" defTabSz="3448050" eaLnBrk="0" hangingPunct="0">
              <a:defRPr sz="6800">
                <a:solidFill>
                  <a:schemeClr val="tx1"/>
                </a:solidFill>
                <a:latin typeface="Arial" pitchFamily="34" charset="0"/>
                <a:ea typeface="ＭＳ Ｐゴシック" pitchFamily="34" charset="-128"/>
              </a:defRPr>
            </a:lvl4pPr>
            <a:lvl5pPr marL="2057400" indent="-228600" defTabSz="3448050" eaLnBrk="0" hangingPunct="0">
              <a:defRPr sz="6800">
                <a:solidFill>
                  <a:schemeClr val="tx1"/>
                </a:solidFill>
                <a:latin typeface="Arial" pitchFamily="34" charset="0"/>
                <a:ea typeface="ＭＳ Ｐゴシック" pitchFamily="34" charset="-128"/>
              </a:defRPr>
            </a:lvl5pPr>
            <a:lvl6pPr marL="2514600" indent="-228600" defTabSz="3448050" eaLnBrk="0" fontAlgn="base" hangingPunct="0">
              <a:spcBef>
                <a:spcPct val="0"/>
              </a:spcBef>
              <a:spcAft>
                <a:spcPct val="0"/>
              </a:spcAft>
              <a:defRPr sz="6800">
                <a:solidFill>
                  <a:schemeClr val="tx1"/>
                </a:solidFill>
                <a:latin typeface="Arial" pitchFamily="34" charset="0"/>
                <a:ea typeface="ＭＳ Ｐゴシック" pitchFamily="34" charset="-128"/>
              </a:defRPr>
            </a:lvl6pPr>
            <a:lvl7pPr marL="2971800" indent="-228600" defTabSz="3448050" eaLnBrk="0" fontAlgn="base" hangingPunct="0">
              <a:spcBef>
                <a:spcPct val="0"/>
              </a:spcBef>
              <a:spcAft>
                <a:spcPct val="0"/>
              </a:spcAft>
              <a:defRPr sz="6800">
                <a:solidFill>
                  <a:schemeClr val="tx1"/>
                </a:solidFill>
                <a:latin typeface="Arial" pitchFamily="34" charset="0"/>
                <a:ea typeface="ＭＳ Ｐゴシック" pitchFamily="34" charset="-128"/>
              </a:defRPr>
            </a:lvl7pPr>
            <a:lvl8pPr marL="3429000" indent="-228600" defTabSz="3448050" eaLnBrk="0" fontAlgn="base" hangingPunct="0">
              <a:spcBef>
                <a:spcPct val="0"/>
              </a:spcBef>
              <a:spcAft>
                <a:spcPct val="0"/>
              </a:spcAft>
              <a:defRPr sz="6800">
                <a:solidFill>
                  <a:schemeClr val="tx1"/>
                </a:solidFill>
                <a:latin typeface="Arial" pitchFamily="34" charset="0"/>
                <a:ea typeface="ＭＳ Ｐゴシック" pitchFamily="34" charset="-128"/>
              </a:defRPr>
            </a:lvl8pPr>
            <a:lvl9pPr marL="3886200" indent="-228600" defTabSz="3448050" eaLnBrk="0" fontAlgn="base" hangingPunct="0">
              <a:spcBef>
                <a:spcPct val="0"/>
              </a:spcBef>
              <a:spcAft>
                <a:spcPct val="0"/>
              </a:spcAft>
              <a:defRPr sz="6800">
                <a:solidFill>
                  <a:schemeClr val="tx1"/>
                </a:solidFill>
                <a:latin typeface="Arial" pitchFamily="34" charset="0"/>
                <a:ea typeface="ＭＳ Ｐゴシック" pitchFamily="34" charset="-128"/>
              </a:defRPr>
            </a:lvl9pPr>
          </a:lstStyle>
          <a:p>
            <a:pPr eaLnBrk="1" hangingPunct="1">
              <a:spcBef>
                <a:spcPct val="50000"/>
              </a:spcBef>
            </a:pPr>
            <a:r>
              <a:rPr lang="en-US" dirty="0">
                <a:solidFill>
                  <a:srgbClr val="33CCFF"/>
                </a:solidFill>
              </a:rPr>
              <a:t>WINLAB</a:t>
            </a:r>
          </a:p>
        </p:txBody>
      </p:sp>
      <p:pic>
        <p:nvPicPr>
          <p:cNvPr id="14351" name="Picture 6" descr="RU_SIG_WWINL_CMY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52450"/>
            <a:ext cx="777240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3" name="Rectangle 2"/>
          <p:cNvSpPr>
            <a:spLocks noChangeArrowheads="1"/>
          </p:cNvSpPr>
          <p:nvPr/>
        </p:nvSpPr>
        <p:spPr bwMode="auto">
          <a:xfrm>
            <a:off x="0" y="0"/>
            <a:ext cx="32918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cxnSp>
        <p:nvCxnSpPr>
          <p:cNvPr id="4" name="Straight Connector 3"/>
          <p:cNvCxnSpPr/>
          <p:nvPr/>
        </p:nvCxnSpPr>
        <p:spPr bwMode="auto">
          <a:xfrm>
            <a:off x="457200" y="3429000"/>
            <a:ext cx="31851600" cy="0"/>
          </a:xfrm>
          <a:prstGeom prst="line">
            <a:avLst/>
          </a:prstGeom>
          <a:ln w="76200">
            <a:headEnd type="none" w="med" len="med"/>
            <a:tailEnd type="none" w="med" len="med"/>
          </a:ln>
        </p:spPr>
        <p:style>
          <a:lnRef idx="3">
            <a:schemeClr val="accent6"/>
          </a:lnRef>
          <a:fillRef idx="0">
            <a:schemeClr val="accent6"/>
          </a:fillRef>
          <a:effectRef idx="2">
            <a:schemeClr val="accent6"/>
          </a:effectRef>
          <a:fontRef idx="minor">
            <a:schemeClr val="tx1"/>
          </a:fontRef>
        </p:style>
      </p:cxnSp>
      <p:sp>
        <p:nvSpPr>
          <p:cNvPr id="6" name="TextBox 5"/>
          <p:cNvSpPr txBox="1"/>
          <p:nvPr/>
        </p:nvSpPr>
        <p:spPr>
          <a:xfrm>
            <a:off x="9083918" y="858946"/>
            <a:ext cx="14598163" cy="1815882"/>
          </a:xfrm>
          <a:prstGeom prst="rect">
            <a:avLst/>
          </a:prstGeom>
          <a:noFill/>
        </p:spPr>
        <p:txBody>
          <a:bodyPr wrap="none" rtlCol="0">
            <a:spAutoFit/>
          </a:bodyPr>
          <a:lstStyle/>
          <a:p>
            <a:r>
              <a:rPr lang="en-US" sz="11200" dirty="0" smtClean="0">
                <a:latin typeface="Calibri" panose="020F0502020204030204" pitchFamily="34" charset="0"/>
              </a:rPr>
              <a:t>Dynamic Video Encoding</a:t>
            </a:r>
            <a:endParaRPr lang="en-US" sz="11200" dirty="0">
              <a:latin typeface="Calibri" panose="020F0502020204030204" pitchFamily="34" charset="0"/>
            </a:endParaRPr>
          </a:p>
        </p:txBody>
      </p:sp>
      <p:sp>
        <p:nvSpPr>
          <p:cNvPr id="7" name="TextBox 6"/>
          <p:cNvSpPr txBox="1"/>
          <p:nvPr/>
        </p:nvSpPr>
        <p:spPr>
          <a:xfrm>
            <a:off x="28259778" y="366503"/>
            <a:ext cx="3658116" cy="2800767"/>
          </a:xfrm>
          <a:prstGeom prst="rect">
            <a:avLst/>
          </a:prstGeom>
          <a:noFill/>
        </p:spPr>
        <p:txBody>
          <a:bodyPr wrap="none" rtlCol="0">
            <a:spAutoFit/>
          </a:bodyPr>
          <a:lstStyle/>
          <a:p>
            <a:pPr algn="r"/>
            <a:r>
              <a:rPr lang="en-US" sz="4400" dirty="0" smtClean="0">
                <a:latin typeface="Calibri" panose="020F0502020204030204" pitchFamily="34" charset="0"/>
              </a:rPr>
              <a:t>Daniel </a:t>
            </a:r>
            <a:r>
              <a:rPr lang="en-US" sz="4400" dirty="0" err="1" smtClean="0">
                <a:latin typeface="Calibri" panose="020F0502020204030204" pitchFamily="34" charset="0"/>
              </a:rPr>
              <a:t>Ayoub</a:t>
            </a:r>
            <a:endParaRPr lang="en-US" sz="4400" dirty="0" smtClean="0">
              <a:latin typeface="Calibri" panose="020F0502020204030204" pitchFamily="34" charset="0"/>
            </a:endParaRPr>
          </a:p>
          <a:p>
            <a:pPr algn="r"/>
            <a:r>
              <a:rPr lang="en-US" sz="4400" dirty="0" smtClean="0">
                <a:latin typeface="Calibri" panose="020F0502020204030204" pitchFamily="34" charset="0"/>
              </a:rPr>
              <a:t>Kush </a:t>
            </a:r>
            <a:r>
              <a:rPr lang="en-US" sz="4400" dirty="0" err="1" smtClean="0">
                <a:latin typeface="Calibri" panose="020F0502020204030204" pitchFamily="34" charset="0"/>
              </a:rPr>
              <a:t>Oza</a:t>
            </a:r>
            <a:endParaRPr lang="en-US" sz="4400" dirty="0" smtClean="0">
              <a:latin typeface="Calibri" panose="020F0502020204030204" pitchFamily="34" charset="0"/>
            </a:endParaRPr>
          </a:p>
          <a:p>
            <a:pPr algn="r"/>
            <a:r>
              <a:rPr lang="en-US" sz="4400" dirty="0" smtClean="0">
                <a:latin typeface="Calibri" panose="020F0502020204030204" pitchFamily="34" charset="0"/>
              </a:rPr>
              <a:t>Roy Yates</a:t>
            </a:r>
          </a:p>
          <a:p>
            <a:pPr algn="r"/>
            <a:r>
              <a:rPr lang="en-US" sz="4400" dirty="0" err="1" smtClean="0">
                <a:latin typeface="Calibri" panose="020F0502020204030204" pitchFamily="34" charset="0"/>
              </a:rPr>
              <a:t>Anand</a:t>
            </a:r>
            <a:r>
              <a:rPr lang="en-US" sz="4400" dirty="0" smtClean="0">
                <a:latin typeface="Calibri" panose="020F0502020204030204" pitchFamily="34" charset="0"/>
              </a:rPr>
              <a:t> </a:t>
            </a:r>
            <a:r>
              <a:rPr lang="en-US" sz="4400" dirty="0" err="1" smtClean="0">
                <a:latin typeface="Calibri" panose="020F0502020204030204" pitchFamily="34" charset="0"/>
              </a:rPr>
              <a:t>Sarwate</a:t>
            </a:r>
            <a:endParaRPr lang="en-US" sz="4400" dirty="0" smtClean="0">
              <a:latin typeface="Calibri" panose="020F0502020204030204" pitchFamily="34" charset="0"/>
            </a:endParaRPr>
          </a:p>
        </p:txBody>
      </p:sp>
      <p:sp>
        <p:nvSpPr>
          <p:cNvPr id="16" name="TextBox 15"/>
          <p:cNvSpPr txBox="1"/>
          <p:nvPr/>
        </p:nvSpPr>
        <p:spPr>
          <a:xfrm>
            <a:off x="727364" y="4000500"/>
            <a:ext cx="10058400" cy="923330"/>
          </a:xfrm>
          <a:prstGeom prst="rect">
            <a:avLst/>
          </a:prstGeom>
          <a:solidFill>
            <a:srgbClr val="92D050"/>
          </a:solidFill>
        </p:spPr>
        <p:txBody>
          <a:bodyPr wrap="square" rtlCol="0">
            <a:spAutoFit/>
          </a:bodyPr>
          <a:lstStyle/>
          <a:p>
            <a:pPr algn="ctr"/>
            <a:r>
              <a:rPr lang="en-US" sz="5400" dirty="0" smtClean="0"/>
              <a:t>Unconventional Sources</a:t>
            </a:r>
            <a:endParaRPr lang="en-US" sz="5400" dirty="0"/>
          </a:p>
        </p:txBody>
      </p:sp>
      <p:sp>
        <p:nvSpPr>
          <p:cNvPr id="17" name="TextBox 16"/>
          <p:cNvSpPr txBox="1"/>
          <p:nvPr/>
        </p:nvSpPr>
        <p:spPr>
          <a:xfrm>
            <a:off x="727364" y="5105400"/>
            <a:ext cx="10058400" cy="8710077"/>
          </a:xfrm>
          <a:prstGeom prst="rect">
            <a:avLst/>
          </a:prstGeom>
          <a:noFill/>
        </p:spPr>
        <p:txBody>
          <a:bodyPr wrap="square" rtlCol="0">
            <a:spAutoFit/>
          </a:bodyPr>
          <a:lstStyle/>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Research methods of encoding video to reduce bandwidth requirements for streaming</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Unconventional streaming sources call for live-streaming solution that can adapt to erratic network throughput</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Mobile network throughput typically has cost associated with data usage</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Live streams from mobile devices sacrifice quality for low-bitrate streaming</a:t>
            </a:r>
          </a:p>
          <a:p>
            <a:pPr marL="868363" lvl="1" indent="-411163">
              <a:buClr>
                <a:srgbClr val="9BE145"/>
              </a:buClr>
              <a:buFont typeface="Arial Black" panose="020B0A04020102020204" pitchFamily="34" charset="0"/>
              <a:buChar char="›"/>
            </a:pPr>
            <a:r>
              <a:rPr lang="en-US" sz="2800" dirty="0" smtClean="0">
                <a:latin typeface="Baskerville Old Face" panose="02020602080505020303" pitchFamily="18" charset="0"/>
              </a:rPr>
              <a:t>Streaming providers use low single-bitrate stream (SBS)</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Increase </a:t>
            </a:r>
            <a:r>
              <a:rPr lang="en-US" sz="2800" dirty="0" err="1" smtClean="0">
                <a:latin typeface="Baskerville Old Face" panose="02020602080505020303" pitchFamily="18" charset="0"/>
              </a:rPr>
              <a:t>QoE</a:t>
            </a:r>
            <a:r>
              <a:rPr lang="en-US" sz="2800" dirty="0" smtClean="0">
                <a:latin typeface="Baskerville Old Face" panose="02020602080505020303" pitchFamily="18" charset="0"/>
              </a:rPr>
              <a:t> while minimizing excess data usage</a:t>
            </a: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a:buClr>
                <a:srgbClr val="9BE145"/>
              </a:buClr>
            </a:pPr>
            <a:endParaRPr lang="en-US" sz="2800" dirty="0" smtClean="0">
              <a:latin typeface="Baskerville Old Face" panose="02020602080505020303" pitchFamily="18" charset="0"/>
            </a:endParaRPr>
          </a:p>
          <a:p>
            <a:pPr>
              <a:buClr>
                <a:srgbClr val="9BE145"/>
              </a:buCl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Design ‘enhancement package’</a:t>
            </a:r>
          </a:p>
          <a:p>
            <a:pPr marL="1143000" lvl="1" indent="-685800">
              <a:buClr>
                <a:srgbClr val="9BE145"/>
              </a:buClr>
              <a:buFont typeface="Arial Black" panose="020B0A04020102020204" pitchFamily="34" charset="0"/>
              <a:buChar char="›"/>
            </a:pPr>
            <a:r>
              <a:rPr lang="en-US" sz="2800" dirty="0" smtClean="0">
                <a:latin typeface="Baskerville Old Face" panose="02020602080505020303" pitchFamily="18" charset="0"/>
              </a:rPr>
              <a:t>Identify segments lost during single-bitrate stream</a:t>
            </a:r>
          </a:p>
          <a:p>
            <a:pPr marL="1143000" lvl="1" indent="-685800">
              <a:buClr>
                <a:srgbClr val="9BE145"/>
              </a:buClr>
              <a:buFont typeface="Arial Black" panose="020B0A04020102020204" pitchFamily="34" charset="0"/>
              <a:buChar char="›"/>
            </a:pPr>
            <a:r>
              <a:rPr lang="en-US" sz="2800" dirty="0" smtClean="0">
                <a:latin typeface="Baskerville Old Face" panose="02020602080505020303" pitchFamily="18" charset="0"/>
              </a:rPr>
              <a:t>Package lost segments</a:t>
            </a:r>
          </a:p>
          <a:p>
            <a:pPr marL="400050" indent="-400050">
              <a:buClr>
                <a:srgbClr val="9BE145"/>
              </a:buClr>
              <a:buFont typeface="Arial Black" panose="020B0A04020102020204" pitchFamily="34" charset="0"/>
              <a:buChar char="›"/>
            </a:pPr>
            <a:r>
              <a:rPr lang="en-US" sz="2800" dirty="0" smtClean="0">
                <a:latin typeface="Baskerville Old Face" panose="02020602080505020303" pitchFamily="18" charset="0"/>
              </a:rPr>
              <a:t>Improve video </a:t>
            </a:r>
            <a:r>
              <a:rPr lang="en-US" sz="2800" dirty="0" err="1" smtClean="0">
                <a:latin typeface="Baskerville Old Face" panose="02020602080505020303" pitchFamily="18" charset="0"/>
              </a:rPr>
              <a:t>QoE</a:t>
            </a:r>
            <a:r>
              <a:rPr lang="en-US" sz="2800" dirty="0" smtClean="0">
                <a:latin typeface="Baskerville Old Face" panose="02020602080505020303" pitchFamily="18" charset="0"/>
              </a:rPr>
              <a:t> without re-streaming high quality video</a:t>
            </a:r>
          </a:p>
        </p:txBody>
      </p:sp>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9752" y="9567298"/>
            <a:ext cx="10058400" cy="2272376"/>
          </a:xfrm>
          <a:prstGeom prst="rect">
            <a:avLst/>
          </a:prstGeom>
        </p:spPr>
      </p:pic>
      <p:grpSp>
        <p:nvGrpSpPr>
          <p:cNvPr id="57" name="Group 56"/>
          <p:cNvGrpSpPr/>
          <p:nvPr/>
        </p:nvGrpSpPr>
        <p:grpSpPr>
          <a:xfrm>
            <a:off x="635577" y="17272320"/>
            <a:ext cx="10241973" cy="2844480"/>
            <a:chOff x="654627" y="12033630"/>
            <a:chExt cx="10241973" cy="2844480"/>
          </a:xfrm>
        </p:grpSpPr>
        <p:sp>
          <p:nvSpPr>
            <p:cNvPr id="21" name="TextBox 20"/>
            <p:cNvSpPr txBox="1"/>
            <p:nvPr/>
          </p:nvSpPr>
          <p:spPr>
            <a:xfrm>
              <a:off x="654627" y="13973145"/>
              <a:ext cx="436338" cy="400110"/>
            </a:xfrm>
            <a:prstGeom prst="rect">
              <a:avLst/>
            </a:prstGeom>
            <a:noFill/>
          </p:spPr>
          <p:txBody>
            <a:bodyPr wrap="none" rtlCol="0">
              <a:spAutoFit/>
            </a:bodyPr>
            <a:lstStyle/>
            <a:p>
              <a:r>
                <a:rPr lang="en-US" sz="2000" dirty="0" smtClean="0"/>
                <a:t>T</a:t>
              </a:r>
              <a:r>
                <a:rPr lang="en-US" sz="2000" baseline="-25000" dirty="0" smtClean="0"/>
                <a:t>0</a:t>
              </a:r>
              <a:endParaRPr lang="en-US" sz="2000" baseline="-25000" dirty="0"/>
            </a:p>
          </p:txBody>
        </p:sp>
        <p:sp>
          <p:nvSpPr>
            <p:cNvPr id="47" name="TextBox 46"/>
            <p:cNvSpPr txBox="1"/>
            <p:nvPr/>
          </p:nvSpPr>
          <p:spPr>
            <a:xfrm>
              <a:off x="2714088" y="13973145"/>
              <a:ext cx="436338" cy="400110"/>
            </a:xfrm>
            <a:prstGeom prst="rect">
              <a:avLst/>
            </a:prstGeom>
            <a:noFill/>
          </p:spPr>
          <p:txBody>
            <a:bodyPr wrap="none" rtlCol="0">
              <a:spAutoFit/>
            </a:bodyPr>
            <a:lstStyle/>
            <a:p>
              <a:r>
                <a:rPr lang="en-US" sz="2000" dirty="0" smtClean="0"/>
                <a:t>T</a:t>
              </a:r>
              <a:r>
                <a:rPr lang="en-US" sz="2000" baseline="-25000" dirty="0" smtClean="0"/>
                <a:t>0</a:t>
              </a:r>
              <a:endParaRPr lang="en-US" sz="2000" baseline="-25000" dirty="0"/>
            </a:p>
          </p:txBody>
        </p:sp>
        <p:sp>
          <p:nvSpPr>
            <p:cNvPr id="48" name="TextBox 47"/>
            <p:cNvSpPr txBox="1"/>
            <p:nvPr/>
          </p:nvSpPr>
          <p:spPr>
            <a:xfrm>
              <a:off x="4667827" y="13973145"/>
              <a:ext cx="436338" cy="400110"/>
            </a:xfrm>
            <a:prstGeom prst="rect">
              <a:avLst/>
            </a:prstGeom>
            <a:noFill/>
          </p:spPr>
          <p:txBody>
            <a:bodyPr wrap="none" rtlCol="0">
              <a:spAutoFit/>
            </a:bodyPr>
            <a:lstStyle/>
            <a:p>
              <a:r>
                <a:rPr lang="en-US" sz="2000" dirty="0" smtClean="0"/>
                <a:t>T</a:t>
              </a:r>
              <a:r>
                <a:rPr lang="en-US" sz="2000" baseline="-25000" dirty="0" smtClean="0"/>
                <a:t>0</a:t>
              </a:r>
              <a:endParaRPr lang="en-US" sz="2000" baseline="-25000" dirty="0"/>
            </a:p>
          </p:txBody>
        </p:sp>
        <p:sp>
          <p:nvSpPr>
            <p:cNvPr id="49" name="TextBox 48"/>
            <p:cNvSpPr txBox="1"/>
            <p:nvPr/>
          </p:nvSpPr>
          <p:spPr>
            <a:xfrm>
              <a:off x="1701800" y="13973145"/>
              <a:ext cx="436338" cy="400110"/>
            </a:xfrm>
            <a:prstGeom prst="rect">
              <a:avLst/>
            </a:prstGeom>
            <a:noFill/>
          </p:spPr>
          <p:txBody>
            <a:bodyPr wrap="none" rtlCol="0">
              <a:spAutoFit/>
            </a:bodyPr>
            <a:lstStyle/>
            <a:p>
              <a:r>
                <a:rPr lang="en-US" sz="2000" dirty="0" smtClean="0"/>
                <a:t>T</a:t>
              </a:r>
              <a:r>
                <a:rPr lang="en-US" sz="2000" baseline="-25000" dirty="0"/>
                <a:t>1</a:t>
              </a:r>
            </a:p>
          </p:txBody>
        </p:sp>
        <p:sp>
          <p:nvSpPr>
            <p:cNvPr id="50" name="TextBox 49"/>
            <p:cNvSpPr txBox="1"/>
            <p:nvPr/>
          </p:nvSpPr>
          <p:spPr>
            <a:xfrm>
              <a:off x="3657600" y="13973145"/>
              <a:ext cx="436338" cy="400110"/>
            </a:xfrm>
            <a:prstGeom prst="rect">
              <a:avLst/>
            </a:prstGeom>
            <a:noFill/>
          </p:spPr>
          <p:txBody>
            <a:bodyPr wrap="none" rtlCol="0">
              <a:spAutoFit/>
            </a:bodyPr>
            <a:lstStyle/>
            <a:p>
              <a:r>
                <a:rPr lang="en-US" sz="2000" dirty="0" smtClean="0"/>
                <a:t>T</a:t>
              </a:r>
              <a:r>
                <a:rPr lang="en-US" sz="2000" baseline="-25000" dirty="0"/>
                <a:t>1</a:t>
              </a:r>
            </a:p>
          </p:txBody>
        </p:sp>
        <p:sp>
          <p:nvSpPr>
            <p:cNvPr id="51" name="TextBox 50"/>
            <p:cNvSpPr txBox="1"/>
            <p:nvPr/>
          </p:nvSpPr>
          <p:spPr>
            <a:xfrm>
              <a:off x="1188027" y="13973145"/>
              <a:ext cx="436338" cy="400110"/>
            </a:xfrm>
            <a:prstGeom prst="rect">
              <a:avLst/>
            </a:prstGeom>
            <a:noFill/>
          </p:spPr>
          <p:txBody>
            <a:bodyPr wrap="none" rtlCol="0">
              <a:spAutoFit/>
            </a:bodyPr>
            <a:lstStyle/>
            <a:p>
              <a:r>
                <a:rPr lang="en-US" sz="2000" dirty="0" smtClean="0"/>
                <a:t>T</a:t>
              </a:r>
              <a:r>
                <a:rPr lang="en-US" sz="2000" baseline="-25000" dirty="0"/>
                <a:t>2</a:t>
              </a:r>
            </a:p>
          </p:txBody>
        </p:sp>
        <p:sp>
          <p:nvSpPr>
            <p:cNvPr id="52" name="TextBox 51"/>
            <p:cNvSpPr txBox="1"/>
            <p:nvPr/>
          </p:nvSpPr>
          <p:spPr>
            <a:xfrm>
              <a:off x="2214250" y="13982700"/>
              <a:ext cx="436338" cy="400110"/>
            </a:xfrm>
            <a:prstGeom prst="rect">
              <a:avLst/>
            </a:prstGeom>
            <a:noFill/>
          </p:spPr>
          <p:txBody>
            <a:bodyPr wrap="none" rtlCol="0">
              <a:spAutoFit/>
            </a:bodyPr>
            <a:lstStyle/>
            <a:p>
              <a:r>
                <a:rPr lang="en-US" sz="2000" dirty="0" smtClean="0"/>
                <a:t>T</a:t>
              </a:r>
              <a:r>
                <a:rPr lang="en-US" sz="2000" baseline="-25000" dirty="0"/>
                <a:t>2</a:t>
              </a:r>
            </a:p>
          </p:txBody>
        </p:sp>
        <p:sp>
          <p:nvSpPr>
            <p:cNvPr id="53" name="TextBox 52"/>
            <p:cNvSpPr txBox="1"/>
            <p:nvPr/>
          </p:nvSpPr>
          <p:spPr>
            <a:xfrm>
              <a:off x="3156527" y="13992255"/>
              <a:ext cx="436338" cy="400110"/>
            </a:xfrm>
            <a:prstGeom prst="rect">
              <a:avLst/>
            </a:prstGeom>
            <a:noFill/>
          </p:spPr>
          <p:txBody>
            <a:bodyPr wrap="none" rtlCol="0">
              <a:spAutoFit/>
            </a:bodyPr>
            <a:lstStyle/>
            <a:p>
              <a:r>
                <a:rPr lang="en-US" sz="2000" dirty="0" smtClean="0"/>
                <a:t>T</a:t>
              </a:r>
              <a:r>
                <a:rPr lang="en-US" sz="2000" baseline="-25000" dirty="0"/>
                <a:t>2</a:t>
              </a:r>
            </a:p>
          </p:txBody>
        </p:sp>
        <p:sp>
          <p:nvSpPr>
            <p:cNvPr id="54" name="TextBox 53"/>
            <p:cNvSpPr txBox="1"/>
            <p:nvPr/>
          </p:nvSpPr>
          <p:spPr>
            <a:xfrm>
              <a:off x="4125231" y="13992255"/>
              <a:ext cx="436338" cy="400110"/>
            </a:xfrm>
            <a:prstGeom prst="rect">
              <a:avLst/>
            </a:prstGeom>
            <a:noFill/>
          </p:spPr>
          <p:txBody>
            <a:bodyPr wrap="none" rtlCol="0">
              <a:spAutoFit/>
            </a:bodyPr>
            <a:lstStyle/>
            <a:p>
              <a:r>
                <a:rPr lang="en-US" sz="2000" dirty="0" smtClean="0"/>
                <a:t>T</a:t>
              </a:r>
              <a:r>
                <a:rPr lang="en-US" sz="2000" baseline="-25000" dirty="0"/>
                <a:t>2</a:t>
              </a:r>
            </a:p>
          </p:txBody>
        </p:sp>
        <p:sp>
          <p:nvSpPr>
            <p:cNvPr id="26" name="TextBox 25"/>
            <p:cNvSpPr txBox="1"/>
            <p:nvPr/>
          </p:nvSpPr>
          <p:spPr>
            <a:xfrm>
              <a:off x="1579388" y="14478000"/>
              <a:ext cx="2565126" cy="400110"/>
            </a:xfrm>
            <a:prstGeom prst="rect">
              <a:avLst/>
            </a:prstGeom>
            <a:noFill/>
          </p:spPr>
          <p:txBody>
            <a:bodyPr wrap="none" rtlCol="0">
              <a:spAutoFit/>
            </a:bodyPr>
            <a:lstStyle/>
            <a:p>
              <a:r>
                <a:rPr lang="en-US" sz="2000" i="1" dirty="0" smtClean="0">
                  <a:latin typeface="Baskerville Old Face" panose="02020602080505020303" pitchFamily="18" charset="0"/>
                </a:rPr>
                <a:t>(</a:t>
              </a:r>
              <a:r>
                <a:rPr lang="en-US" sz="2000" i="1" dirty="0" err="1" smtClean="0">
                  <a:latin typeface="Baskerville Old Face" panose="02020602080505020303" pitchFamily="18" charset="0"/>
                </a:rPr>
                <a:t>i</a:t>
              </a:r>
              <a:r>
                <a:rPr lang="en-US" sz="2000" i="1" dirty="0" smtClean="0">
                  <a:latin typeface="Baskerville Old Face" panose="02020602080505020303" pitchFamily="18" charset="0"/>
                </a:rPr>
                <a:t>) Temporal Scalability</a:t>
              </a:r>
              <a:endParaRPr lang="en-US" sz="2000" i="1" dirty="0">
                <a:latin typeface="Baskerville Old Face" panose="02020602080505020303" pitchFamily="18" charset="0"/>
              </a:endParaRPr>
            </a:p>
          </p:txBody>
        </p:sp>
        <p:grpSp>
          <p:nvGrpSpPr>
            <p:cNvPr id="55" name="Group 54"/>
            <p:cNvGrpSpPr/>
            <p:nvPr/>
          </p:nvGrpSpPr>
          <p:grpSpPr>
            <a:xfrm rot="10800000" flipH="1">
              <a:off x="6134100" y="12268200"/>
              <a:ext cx="4762500" cy="1676400"/>
              <a:chOff x="6096000" y="12268200"/>
              <a:chExt cx="4876800" cy="1676400"/>
            </a:xfrm>
          </p:grpSpPr>
          <p:sp>
            <p:nvSpPr>
              <p:cNvPr id="45" name="Trapezoid 44"/>
              <p:cNvSpPr/>
              <p:nvPr/>
            </p:nvSpPr>
            <p:spPr bwMode="auto">
              <a:xfrm>
                <a:off x="6118514" y="12865864"/>
                <a:ext cx="3939886" cy="164336"/>
              </a:xfrm>
              <a:prstGeom prst="trapezoid">
                <a:avLst>
                  <a:gd name="adj" fmla="val 106385"/>
                </a:avLst>
              </a:prstGeom>
              <a:solidFill>
                <a:schemeClr val="accent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59" name="Trapezoid 58"/>
              <p:cNvSpPr/>
              <p:nvPr/>
            </p:nvSpPr>
            <p:spPr bwMode="auto">
              <a:xfrm>
                <a:off x="6096000" y="13170664"/>
                <a:ext cx="4267200" cy="164336"/>
              </a:xfrm>
              <a:prstGeom prst="trapezoid">
                <a:avLst>
                  <a:gd name="adj" fmla="val 106385"/>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60" name="Trapezoid 59"/>
              <p:cNvSpPr/>
              <p:nvPr/>
            </p:nvSpPr>
            <p:spPr bwMode="auto">
              <a:xfrm>
                <a:off x="6096000" y="13475464"/>
                <a:ext cx="4572000" cy="164336"/>
              </a:xfrm>
              <a:prstGeom prst="trapezoid">
                <a:avLst>
                  <a:gd name="adj" fmla="val 106385"/>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61" name="Trapezoid 60"/>
              <p:cNvSpPr/>
              <p:nvPr/>
            </p:nvSpPr>
            <p:spPr bwMode="auto">
              <a:xfrm>
                <a:off x="6096000" y="13780264"/>
                <a:ext cx="4876800" cy="164336"/>
              </a:xfrm>
              <a:prstGeom prst="trapezoid">
                <a:avLst>
                  <a:gd name="adj" fmla="val 106385"/>
                </a:avLst>
              </a:prstGeom>
              <a:solidFill>
                <a:schemeClr val="bg2">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62" name="Trapezoid 61"/>
              <p:cNvSpPr/>
              <p:nvPr/>
            </p:nvSpPr>
            <p:spPr bwMode="auto">
              <a:xfrm>
                <a:off x="6096000" y="12586225"/>
                <a:ext cx="3657600" cy="164336"/>
              </a:xfrm>
              <a:prstGeom prst="trapezoid">
                <a:avLst>
                  <a:gd name="adj" fmla="val 106385"/>
                </a:avLst>
              </a:prstGeom>
              <a:solidFill>
                <a:schemeClr val="accent1">
                  <a:lumMod val="9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63" name="Trapezoid 62"/>
              <p:cNvSpPr/>
              <p:nvPr/>
            </p:nvSpPr>
            <p:spPr bwMode="auto">
              <a:xfrm>
                <a:off x="6096000" y="12268200"/>
                <a:ext cx="3276600" cy="164336"/>
              </a:xfrm>
              <a:prstGeom prst="trapezoid">
                <a:avLst>
                  <a:gd name="adj" fmla="val 106385"/>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grpSp>
        <p:sp>
          <p:nvSpPr>
            <p:cNvPr id="46" name="TextBox 45"/>
            <p:cNvSpPr txBox="1"/>
            <p:nvPr/>
          </p:nvSpPr>
          <p:spPr>
            <a:xfrm>
              <a:off x="5737514" y="12107101"/>
              <a:ext cx="436338" cy="2015936"/>
            </a:xfrm>
            <a:prstGeom prst="rect">
              <a:avLst/>
            </a:prstGeom>
            <a:noFill/>
          </p:spPr>
          <p:txBody>
            <a:bodyPr wrap="none" rtlCol="0">
              <a:spAutoFit/>
            </a:bodyPr>
            <a:lstStyle/>
            <a:p>
              <a:pPr>
                <a:lnSpc>
                  <a:spcPts val="2500"/>
                </a:lnSpc>
              </a:pPr>
              <a:r>
                <a:rPr lang="en-US" sz="1800" dirty="0" smtClean="0"/>
                <a:t>R</a:t>
              </a:r>
              <a:r>
                <a:rPr lang="en-US" sz="1800" baseline="-25000" dirty="0"/>
                <a:t>5</a:t>
              </a:r>
              <a:endParaRPr lang="en-US" sz="1800" baseline="-25000" dirty="0" smtClean="0"/>
            </a:p>
            <a:p>
              <a:pPr>
                <a:lnSpc>
                  <a:spcPts val="2500"/>
                </a:lnSpc>
              </a:pPr>
              <a:r>
                <a:rPr lang="en-US" sz="1800" dirty="0" smtClean="0"/>
                <a:t>R</a:t>
              </a:r>
              <a:r>
                <a:rPr lang="en-US" sz="1800" baseline="-25000" dirty="0" smtClean="0"/>
                <a:t>4</a:t>
              </a:r>
              <a:endParaRPr lang="en-US" sz="1800" baseline="-25000" dirty="0"/>
            </a:p>
            <a:p>
              <a:pPr>
                <a:lnSpc>
                  <a:spcPts val="2500"/>
                </a:lnSpc>
              </a:pPr>
              <a:r>
                <a:rPr lang="en-US" sz="1800" dirty="0" smtClean="0"/>
                <a:t>R</a:t>
              </a:r>
              <a:r>
                <a:rPr lang="en-US" sz="1800" baseline="-25000" dirty="0" smtClean="0"/>
                <a:t>3</a:t>
              </a:r>
              <a:endParaRPr lang="en-US" sz="1800" baseline="-25000" dirty="0"/>
            </a:p>
            <a:p>
              <a:pPr>
                <a:lnSpc>
                  <a:spcPts val="2500"/>
                </a:lnSpc>
              </a:pPr>
              <a:r>
                <a:rPr lang="en-US" sz="1800" dirty="0" smtClean="0"/>
                <a:t>R</a:t>
              </a:r>
              <a:r>
                <a:rPr lang="en-US" sz="1800" baseline="-25000" dirty="0" smtClean="0"/>
                <a:t>2</a:t>
              </a:r>
              <a:endParaRPr lang="en-US" sz="1800" baseline="-25000" dirty="0"/>
            </a:p>
            <a:p>
              <a:pPr>
                <a:lnSpc>
                  <a:spcPts val="2500"/>
                </a:lnSpc>
              </a:pPr>
              <a:r>
                <a:rPr lang="en-US" sz="1800" dirty="0" smtClean="0"/>
                <a:t>R</a:t>
              </a:r>
              <a:r>
                <a:rPr lang="en-US" sz="1800" baseline="-25000" dirty="0" smtClean="0"/>
                <a:t>1</a:t>
              </a:r>
              <a:endParaRPr lang="en-US" sz="1800" baseline="-25000" dirty="0"/>
            </a:p>
            <a:p>
              <a:pPr>
                <a:lnSpc>
                  <a:spcPts val="2500"/>
                </a:lnSpc>
              </a:pPr>
              <a:r>
                <a:rPr lang="en-US" sz="1800" dirty="0" smtClean="0"/>
                <a:t>R</a:t>
              </a:r>
              <a:r>
                <a:rPr lang="en-US" sz="1800" baseline="-25000" dirty="0" smtClean="0"/>
                <a:t>0</a:t>
              </a:r>
              <a:endParaRPr lang="en-US" sz="1800" baseline="-25000" dirty="0"/>
            </a:p>
          </p:txBody>
        </p:sp>
        <p:sp>
          <p:nvSpPr>
            <p:cNvPr id="65" name="TextBox 64"/>
            <p:cNvSpPr txBox="1"/>
            <p:nvPr/>
          </p:nvSpPr>
          <p:spPr>
            <a:xfrm>
              <a:off x="6785706" y="14478000"/>
              <a:ext cx="2278188" cy="400110"/>
            </a:xfrm>
            <a:prstGeom prst="rect">
              <a:avLst/>
            </a:prstGeom>
            <a:noFill/>
          </p:spPr>
          <p:txBody>
            <a:bodyPr wrap="none" rtlCol="0">
              <a:spAutoFit/>
            </a:bodyPr>
            <a:lstStyle/>
            <a:p>
              <a:r>
                <a:rPr lang="en-US" sz="2000" i="1" dirty="0" smtClean="0">
                  <a:latin typeface="Baskerville Old Face" panose="02020602080505020303" pitchFamily="18" charset="0"/>
                </a:rPr>
                <a:t>(ii) Spatial Scalability</a:t>
              </a:r>
              <a:endParaRPr lang="en-US" sz="2000" i="1" dirty="0">
                <a:latin typeface="Baskerville Old Face" panose="02020602080505020303" pitchFamily="18" charset="0"/>
              </a:endParaRPr>
            </a:p>
          </p:txBody>
        </p:sp>
        <p:sp>
          <p:nvSpPr>
            <p:cNvPr id="56" name="Parallelogram 55"/>
            <p:cNvSpPr/>
            <p:nvPr/>
          </p:nvSpPr>
          <p:spPr bwMode="auto">
            <a:xfrm rot="5400000">
              <a:off x="-53542" y="12818824"/>
              <a:ext cx="1852675" cy="282287"/>
            </a:xfrm>
            <a:prstGeom prst="parallelogram">
              <a:avLst>
                <a:gd name="adj" fmla="val 53976"/>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68" name="Parallelogram 67"/>
            <p:cNvSpPr/>
            <p:nvPr/>
          </p:nvSpPr>
          <p:spPr bwMode="auto">
            <a:xfrm rot="5400000">
              <a:off x="479858" y="12818824"/>
              <a:ext cx="1852675" cy="282287"/>
            </a:xfrm>
            <a:prstGeom prst="parallelogram">
              <a:avLst>
                <a:gd name="adj" fmla="val 5397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69" name="Parallelogram 68"/>
            <p:cNvSpPr/>
            <p:nvPr/>
          </p:nvSpPr>
          <p:spPr bwMode="auto">
            <a:xfrm rot="5400000">
              <a:off x="993631" y="12818824"/>
              <a:ext cx="1852675" cy="282287"/>
            </a:xfrm>
            <a:prstGeom prst="parallelogram">
              <a:avLst>
                <a:gd name="adj" fmla="val 53976"/>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70" name="Parallelogram 69"/>
            <p:cNvSpPr/>
            <p:nvPr/>
          </p:nvSpPr>
          <p:spPr bwMode="auto">
            <a:xfrm rot="5400000">
              <a:off x="1999113" y="12818824"/>
              <a:ext cx="1852675" cy="282287"/>
            </a:xfrm>
            <a:prstGeom prst="parallelogram">
              <a:avLst>
                <a:gd name="adj" fmla="val 53976"/>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71" name="Parallelogram 70"/>
            <p:cNvSpPr/>
            <p:nvPr/>
          </p:nvSpPr>
          <p:spPr bwMode="auto">
            <a:xfrm rot="5400000">
              <a:off x="3959658" y="12818824"/>
              <a:ext cx="1852675" cy="282287"/>
            </a:xfrm>
            <a:prstGeom prst="parallelogram">
              <a:avLst>
                <a:gd name="adj" fmla="val 53976"/>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72" name="Parallelogram 71"/>
            <p:cNvSpPr/>
            <p:nvPr/>
          </p:nvSpPr>
          <p:spPr bwMode="auto">
            <a:xfrm rot="5400000">
              <a:off x="2949431" y="12818824"/>
              <a:ext cx="1852675" cy="282287"/>
            </a:xfrm>
            <a:prstGeom prst="parallelogram">
              <a:avLst>
                <a:gd name="adj" fmla="val 53976"/>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73" name="Parallelogram 72"/>
            <p:cNvSpPr/>
            <p:nvPr/>
          </p:nvSpPr>
          <p:spPr bwMode="auto">
            <a:xfrm rot="5400000">
              <a:off x="1506081" y="12818824"/>
              <a:ext cx="1852675" cy="282287"/>
            </a:xfrm>
            <a:prstGeom prst="parallelogram">
              <a:avLst>
                <a:gd name="adj" fmla="val 5397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74" name="Parallelogram 73"/>
            <p:cNvSpPr/>
            <p:nvPr/>
          </p:nvSpPr>
          <p:spPr bwMode="auto">
            <a:xfrm rot="5400000">
              <a:off x="2448358" y="12818824"/>
              <a:ext cx="1852675" cy="282287"/>
            </a:xfrm>
            <a:prstGeom prst="parallelogram">
              <a:avLst>
                <a:gd name="adj" fmla="val 5397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75" name="Parallelogram 74"/>
            <p:cNvSpPr/>
            <p:nvPr/>
          </p:nvSpPr>
          <p:spPr bwMode="auto">
            <a:xfrm rot="5400000">
              <a:off x="3417062" y="12818824"/>
              <a:ext cx="1852675" cy="282287"/>
            </a:xfrm>
            <a:prstGeom prst="parallelogram">
              <a:avLst>
                <a:gd name="adj" fmla="val 5397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grpSp>
      <p:sp>
        <p:nvSpPr>
          <p:cNvPr id="78" name="TextBox 77"/>
          <p:cNvSpPr txBox="1"/>
          <p:nvPr/>
        </p:nvSpPr>
        <p:spPr>
          <a:xfrm>
            <a:off x="727364" y="13868400"/>
            <a:ext cx="10058400" cy="923330"/>
          </a:xfrm>
          <a:prstGeom prst="rect">
            <a:avLst/>
          </a:prstGeom>
          <a:solidFill>
            <a:srgbClr val="92D050"/>
          </a:solidFill>
        </p:spPr>
        <p:txBody>
          <a:bodyPr wrap="square" rtlCol="0">
            <a:spAutoFit/>
          </a:bodyPr>
          <a:lstStyle/>
          <a:p>
            <a:pPr algn="ctr"/>
            <a:r>
              <a:rPr lang="en-US" sz="5400" dirty="0" smtClean="0"/>
              <a:t>MPEG-4 SVC</a:t>
            </a:r>
            <a:endParaRPr lang="en-US" sz="5400" dirty="0"/>
          </a:p>
        </p:txBody>
      </p:sp>
      <p:grpSp>
        <p:nvGrpSpPr>
          <p:cNvPr id="9" name="Group 8"/>
          <p:cNvGrpSpPr/>
          <p:nvPr/>
        </p:nvGrpSpPr>
        <p:grpSpPr>
          <a:xfrm>
            <a:off x="590550" y="23241000"/>
            <a:ext cx="10184823" cy="2251688"/>
            <a:chOff x="635577" y="22731366"/>
            <a:chExt cx="10184823" cy="2251688"/>
          </a:xfrm>
        </p:grpSpPr>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9752" y="22743288"/>
              <a:ext cx="3228110" cy="1815812"/>
            </a:xfrm>
            <a:prstGeom prst="rect">
              <a:avLst/>
            </a:prstGeom>
          </p:spPr>
        </p:pic>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20902" y="22731366"/>
              <a:ext cx="3270498" cy="1839655"/>
            </a:xfrm>
            <a:prstGeom prst="rect">
              <a:avLst/>
            </a:prstGeom>
          </p:spPr>
        </p:pic>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49902" y="22743288"/>
              <a:ext cx="3270498" cy="1839656"/>
            </a:xfrm>
            <a:prstGeom prst="rect">
              <a:avLst/>
            </a:prstGeom>
          </p:spPr>
        </p:pic>
        <p:sp>
          <p:nvSpPr>
            <p:cNvPr id="8" name="TextBox 7"/>
            <p:cNvSpPr txBox="1"/>
            <p:nvPr/>
          </p:nvSpPr>
          <p:spPr>
            <a:xfrm>
              <a:off x="635577" y="24567499"/>
              <a:ext cx="2164375" cy="400110"/>
            </a:xfrm>
            <a:prstGeom prst="rect">
              <a:avLst/>
            </a:prstGeom>
            <a:noFill/>
          </p:spPr>
          <p:txBody>
            <a:bodyPr wrap="none" rtlCol="0">
              <a:spAutoFit/>
            </a:bodyPr>
            <a:lstStyle/>
            <a:p>
              <a:r>
                <a:rPr lang="en-US" sz="2000" i="1" dirty="0" smtClean="0">
                  <a:latin typeface="Baskerville Old Face" panose="02020602080505020303" pitchFamily="18" charset="0"/>
                </a:rPr>
                <a:t>(a) 5 % Packet Loss</a:t>
              </a:r>
              <a:endParaRPr lang="en-US" sz="2000" i="1" dirty="0">
                <a:latin typeface="Baskerville Old Face" panose="02020602080505020303" pitchFamily="18" charset="0"/>
              </a:endParaRPr>
            </a:p>
          </p:txBody>
        </p:sp>
        <p:sp>
          <p:nvSpPr>
            <p:cNvPr id="58" name="TextBox 57"/>
            <p:cNvSpPr txBox="1"/>
            <p:nvPr/>
          </p:nvSpPr>
          <p:spPr>
            <a:xfrm>
              <a:off x="7463255" y="24582944"/>
              <a:ext cx="2565126" cy="400110"/>
            </a:xfrm>
            <a:prstGeom prst="rect">
              <a:avLst/>
            </a:prstGeom>
            <a:noFill/>
          </p:spPr>
          <p:txBody>
            <a:bodyPr wrap="none" rtlCol="0">
              <a:spAutoFit/>
            </a:bodyPr>
            <a:lstStyle/>
            <a:p>
              <a:r>
                <a:rPr lang="en-US" sz="2000" i="1" dirty="0" smtClean="0">
                  <a:latin typeface="Baskerville Old Face" panose="02020602080505020303" pitchFamily="18" charset="0"/>
                </a:rPr>
                <a:t>(c) 12 Mbit Connection</a:t>
              </a:r>
              <a:endParaRPr lang="en-US" sz="2000" i="1" dirty="0">
                <a:latin typeface="Baskerville Old Face" panose="02020602080505020303" pitchFamily="18" charset="0"/>
              </a:endParaRPr>
            </a:p>
          </p:txBody>
        </p:sp>
        <p:sp>
          <p:nvSpPr>
            <p:cNvPr id="64" name="TextBox 63"/>
            <p:cNvSpPr txBox="1"/>
            <p:nvPr/>
          </p:nvSpPr>
          <p:spPr>
            <a:xfrm>
              <a:off x="3998590" y="24582944"/>
              <a:ext cx="2462534" cy="400110"/>
            </a:xfrm>
            <a:prstGeom prst="rect">
              <a:avLst/>
            </a:prstGeom>
            <a:noFill/>
          </p:spPr>
          <p:txBody>
            <a:bodyPr wrap="none" rtlCol="0">
              <a:spAutoFit/>
            </a:bodyPr>
            <a:lstStyle/>
            <a:p>
              <a:r>
                <a:rPr lang="en-US" sz="2000" i="1" dirty="0" smtClean="0">
                  <a:latin typeface="Baskerville Old Face" panose="02020602080505020303" pitchFamily="18" charset="0"/>
                </a:rPr>
                <a:t>(b) 8 Mbit Connection</a:t>
              </a:r>
              <a:endParaRPr lang="en-US" sz="2000" i="1" dirty="0">
                <a:latin typeface="Baskerville Old Face" panose="02020602080505020303" pitchFamily="18" charset="0"/>
              </a:endParaRPr>
            </a:p>
          </p:txBody>
        </p:sp>
      </p:grpSp>
      <p:sp>
        <p:nvSpPr>
          <p:cNvPr id="102" name="TextBox 101"/>
          <p:cNvSpPr txBox="1"/>
          <p:nvPr/>
        </p:nvSpPr>
        <p:spPr>
          <a:xfrm>
            <a:off x="11429999" y="4000500"/>
            <a:ext cx="10058400" cy="923330"/>
          </a:xfrm>
          <a:prstGeom prst="rect">
            <a:avLst/>
          </a:prstGeom>
          <a:solidFill>
            <a:srgbClr val="92D050"/>
          </a:solidFill>
        </p:spPr>
        <p:txBody>
          <a:bodyPr wrap="square" rtlCol="0">
            <a:spAutoFit/>
          </a:bodyPr>
          <a:lstStyle/>
          <a:p>
            <a:pPr algn="ctr"/>
            <a:r>
              <a:rPr lang="en-US" sz="5400" dirty="0" smtClean="0"/>
              <a:t>MPEG-DASH</a:t>
            </a:r>
            <a:endParaRPr lang="en-US" sz="5400" dirty="0"/>
          </a:p>
        </p:txBody>
      </p:sp>
      <p:sp>
        <p:nvSpPr>
          <p:cNvPr id="103" name="TextBox 102"/>
          <p:cNvSpPr txBox="1"/>
          <p:nvPr/>
        </p:nvSpPr>
        <p:spPr>
          <a:xfrm>
            <a:off x="11353799" y="5080456"/>
            <a:ext cx="10058400" cy="13880723"/>
          </a:xfrm>
          <a:prstGeom prst="rect">
            <a:avLst/>
          </a:prstGeom>
          <a:noFill/>
        </p:spPr>
        <p:txBody>
          <a:bodyPr wrap="square" rtlCol="0">
            <a:spAutoFit/>
          </a:bodyPr>
          <a:lstStyle/>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Specific needs of the project calls for a more flexible and powerful streaming protocols</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MPEG-DASH</a:t>
            </a:r>
          </a:p>
          <a:p>
            <a:pPr marL="868363" lvl="1" indent="-411163">
              <a:buClr>
                <a:srgbClr val="9BE145"/>
              </a:buClr>
              <a:buFont typeface="Arial Black" panose="020B0A04020102020204" pitchFamily="34" charset="0"/>
              <a:buChar char="›"/>
            </a:pPr>
            <a:r>
              <a:rPr lang="en-US" sz="2800" dirty="0" smtClean="0">
                <a:latin typeface="Baskerville Old Face" panose="02020602080505020303" pitchFamily="18" charset="0"/>
              </a:rPr>
              <a:t>MPEG Dynamic Adaptive Streaming over HTTP</a:t>
            </a:r>
          </a:p>
          <a:p>
            <a:pPr marL="868363" lvl="1" indent="-411163">
              <a:buClr>
                <a:srgbClr val="9BE145"/>
              </a:buClr>
              <a:buFont typeface="Arial Black" panose="020B0A04020102020204" pitchFamily="34" charset="0"/>
              <a:buChar char="›"/>
            </a:pPr>
            <a:r>
              <a:rPr lang="en-US" sz="2800" dirty="0" smtClean="0">
                <a:latin typeface="Baskerville Old Face" panose="02020602080505020303" pitchFamily="18" charset="0"/>
              </a:rPr>
              <a:t>Incoming adaptive bitrate streaming (ABS) standard</a:t>
            </a: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Process</a:t>
            </a:r>
          </a:p>
          <a:p>
            <a:pPr marL="868363" lvl="1" indent="-411163">
              <a:buClr>
                <a:srgbClr val="9BE145"/>
              </a:buClr>
              <a:buFont typeface="Arial Black" panose="020B0A04020102020204" pitchFamily="34" charset="0"/>
              <a:buChar char="›"/>
            </a:pPr>
            <a:r>
              <a:rPr lang="en-US" sz="2800" dirty="0" smtClean="0">
                <a:latin typeface="Baskerville Old Face" panose="02020602080505020303" pitchFamily="18" charset="0"/>
              </a:rPr>
              <a:t>Segment</a:t>
            </a:r>
            <a:r>
              <a:rPr lang="en-US" sz="2800" dirty="0" smtClean="0">
                <a:latin typeface="Baskerville Old Face" panose="02020602080505020303" pitchFamily="18" charset="0"/>
              </a:rPr>
              <a:t> </a:t>
            </a:r>
            <a:r>
              <a:rPr lang="en-US" sz="2800" dirty="0" smtClean="0">
                <a:latin typeface="Baskerville Old Face" panose="02020602080505020303" pitchFamily="18" charset="0"/>
              </a:rPr>
              <a:t>video file into arbitrary time segments (e.g. </a:t>
            </a:r>
            <a:r>
              <a:rPr lang="en-US" sz="2800" dirty="0">
                <a:latin typeface="Baskerville Old Face" panose="02020602080505020303" pitchFamily="18" charset="0"/>
              </a:rPr>
              <a:t>2</a:t>
            </a:r>
            <a:r>
              <a:rPr lang="en-US" sz="2800" dirty="0" smtClean="0">
                <a:latin typeface="Baskerville Old Face" panose="02020602080505020303" pitchFamily="18" charset="0"/>
              </a:rPr>
              <a:t> </a:t>
            </a:r>
            <a:r>
              <a:rPr lang="en-US" sz="2800" dirty="0" smtClean="0">
                <a:latin typeface="Baskerville Old Face" panose="02020602080505020303" pitchFamily="18" charset="0"/>
              </a:rPr>
              <a:t>seconds)</a:t>
            </a: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r>
              <a:rPr lang="en-US" sz="2800" dirty="0" smtClean="0">
                <a:latin typeface="Baskerville Old Face" panose="02020602080505020303" pitchFamily="18" charset="0"/>
              </a:rPr>
              <a:t>Client estimates TCP throughput and requests segment</a:t>
            </a: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r>
              <a:rPr lang="en-US" sz="2800" dirty="0" smtClean="0">
                <a:latin typeface="Baskerville Old Face" panose="02020602080505020303" pitchFamily="18" charset="0"/>
              </a:rPr>
              <a:t>Stream </a:t>
            </a:r>
            <a:r>
              <a:rPr lang="en-US" sz="2800" dirty="0" smtClean="0">
                <a:latin typeface="Baskerville Old Face" panose="02020602080505020303" pitchFamily="18" charset="0"/>
              </a:rPr>
              <a:t>from streaming server to client side via </a:t>
            </a:r>
            <a:r>
              <a:rPr lang="en-US" sz="2800" dirty="0" smtClean="0">
                <a:latin typeface="Baskerville Old Face" panose="02020602080505020303" pitchFamily="18" charset="0"/>
              </a:rPr>
              <a:t>HTTP</a:t>
            </a: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Server provides manifest file with video representation descriptions</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Client estimates TCP throughput </a:t>
            </a:r>
            <a:r>
              <a:rPr lang="en-US" sz="2800" dirty="0" smtClean="0">
                <a:latin typeface="Baskerville Old Face" panose="02020602080505020303" pitchFamily="18" charset="0"/>
              </a:rPr>
              <a:t>and requests appropriate segment</a:t>
            </a:r>
            <a:endParaRPr lang="en-US" sz="2800" dirty="0" smtClean="0">
              <a:latin typeface="Baskerville Old Face" panose="02020602080505020303" pitchFamily="18" charset="0"/>
            </a:endParaRPr>
          </a:p>
        </p:txBody>
      </p:sp>
      <p:grpSp>
        <p:nvGrpSpPr>
          <p:cNvPr id="104" name="Group 103"/>
          <p:cNvGrpSpPr/>
          <p:nvPr/>
        </p:nvGrpSpPr>
        <p:grpSpPr>
          <a:xfrm>
            <a:off x="11997080" y="8404175"/>
            <a:ext cx="3166720" cy="2168366"/>
            <a:chOff x="11997080" y="8632775"/>
            <a:chExt cx="3166720" cy="2168366"/>
          </a:xfrm>
        </p:grpSpPr>
        <p:sp>
          <p:nvSpPr>
            <p:cNvPr id="105" name="Rectangle 104"/>
            <p:cNvSpPr/>
            <p:nvPr/>
          </p:nvSpPr>
          <p:spPr bwMode="auto">
            <a:xfrm>
              <a:off x="11997080" y="8632775"/>
              <a:ext cx="1776535" cy="216836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1117600" rtl="0" eaLnBrk="1" fontAlgn="base" latinLnBrk="0" hangingPunct="1">
                <a:lnSpc>
                  <a:spcPct val="100000"/>
                </a:lnSpc>
                <a:spcBef>
                  <a:spcPct val="0"/>
                </a:spcBef>
                <a:spcAft>
                  <a:spcPct val="0"/>
                </a:spcAft>
                <a:buClrTx/>
                <a:buSzTx/>
                <a:buFontTx/>
                <a:buNone/>
                <a:tabLst/>
              </a:pPr>
              <a:endParaRPr lang="en-US" sz="2400" dirty="0" smtClean="0">
                <a:latin typeface="Calibri" panose="020F0502020204030204" pitchFamily="34" charset="0"/>
              </a:endParaRPr>
            </a:p>
            <a:p>
              <a:pPr marL="0" marR="0" indent="0" algn="ctr" defTabSz="1117600" rtl="0" eaLnBrk="1" fontAlgn="base" latinLnBrk="0" hangingPunct="1">
                <a:lnSpc>
                  <a:spcPct val="100000"/>
                </a:lnSpc>
                <a:spcBef>
                  <a:spcPct val="0"/>
                </a:spcBef>
                <a:spcAft>
                  <a:spcPct val="0"/>
                </a:spcAft>
                <a:buClrTx/>
                <a:buSzTx/>
                <a:buFontTx/>
                <a:buNone/>
                <a:tabLst/>
              </a:pPr>
              <a:endParaRPr lang="en-US" sz="2400" dirty="0">
                <a:latin typeface="Calibri" panose="020F0502020204030204" pitchFamily="34" charset="0"/>
              </a:endParaRPr>
            </a:p>
            <a:p>
              <a:pPr marL="0" marR="0" indent="0" algn="ctr" defTabSz="1117600" rtl="0" eaLnBrk="1" fontAlgn="base" latinLnBrk="0" hangingPunct="1">
                <a:lnSpc>
                  <a:spcPct val="100000"/>
                </a:lnSpc>
                <a:spcBef>
                  <a:spcPct val="0"/>
                </a:spcBef>
                <a:spcAft>
                  <a:spcPct val="0"/>
                </a:spcAft>
                <a:buClrTx/>
                <a:buSzTx/>
                <a:buFontTx/>
                <a:buNone/>
                <a:tabLst/>
              </a:pPr>
              <a:r>
                <a:rPr lang="en-US" sz="2800" b="1" dirty="0" smtClean="0">
                  <a:latin typeface="Calibri" panose="020F0502020204030204" pitchFamily="34" charset="0"/>
                </a:rPr>
                <a:t>Video File</a:t>
              </a:r>
              <a:endParaRPr kumimoji="0" lang="en-US" sz="2800" b="1" i="0" u="none" strike="noStrike" cap="none" normalizeH="0" baseline="0" dirty="0" smtClean="0">
                <a:ln>
                  <a:noFill/>
                </a:ln>
                <a:solidFill>
                  <a:schemeClr val="tx1"/>
                </a:solidFill>
                <a:effectLst/>
                <a:latin typeface="Calibri" panose="020F0502020204030204" pitchFamily="34" charset="0"/>
              </a:endParaRPr>
            </a:p>
          </p:txBody>
        </p:sp>
        <p:sp>
          <p:nvSpPr>
            <p:cNvPr id="106" name="Right Arrow 105"/>
            <p:cNvSpPr/>
            <p:nvPr/>
          </p:nvSpPr>
          <p:spPr bwMode="auto">
            <a:xfrm>
              <a:off x="14097000" y="9356675"/>
              <a:ext cx="1066800" cy="723900"/>
            </a:xfrm>
            <a:prstGeom prst="right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grpSp>
      <p:grpSp>
        <p:nvGrpSpPr>
          <p:cNvPr id="107" name="Group 106"/>
          <p:cNvGrpSpPr/>
          <p:nvPr/>
        </p:nvGrpSpPr>
        <p:grpSpPr>
          <a:xfrm>
            <a:off x="12026836" y="11476385"/>
            <a:ext cx="8623364" cy="2691847"/>
            <a:chOff x="11639550" y="11733730"/>
            <a:chExt cx="8623364" cy="2691847"/>
          </a:xfrm>
        </p:grpSpPr>
        <p:sp>
          <p:nvSpPr>
            <p:cNvPr id="108" name="Rectangle 107"/>
            <p:cNvSpPr/>
            <p:nvPr/>
          </p:nvSpPr>
          <p:spPr bwMode="auto">
            <a:xfrm>
              <a:off x="11658600" y="11733730"/>
              <a:ext cx="1905000" cy="51944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11176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anose="020F0502020204030204" pitchFamily="34" charset="0"/>
                </a:rPr>
                <a:t>Segment</a:t>
              </a:r>
              <a:r>
                <a:rPr kumimoji="0" lang="en-US" sz="2800" b="1" i="0" u="none" strike="noStrike" cap="none" normalizeH="0" dirty="0" smtClean="0">
                  <a:ln>
                    <a:noFill/>
                  </a:ln>
                  <a:solidFill>
                    <a:schemeClr val="tx1"/>
                  </a:solidFill>
                  <a:effectLst/>
                  <a:latin typeface="Calibri" panose="020F0502020204030204" pitchFamily="34" charset="0"/>
                </a:rPr>
                <a:t> 1</a:t>
              </a:r>
              <a:endParaRPr kumimoji="0" lang="en-US" sz="2800" b="1" i="0" u="none" strike="noStrike" cap="none" normalizeH="0" baseline="0" dirty="0" smtClean="0">
                <a:ln>
                  <a:noFill/>
                </a:ln>
                <a:solidFill>
                  <a:schemeClr val="tx1"/>
                </a:solidFill>
                <a:effectLst/>
                <a:latin typeface="Calibri" panose="020F0502020204030204" pitchFamily="34" charset="0"/>
              </a:endParaRPr>
            </a:p>
          </p:txBody>
        </p:sp>
        <p:sp>
          <p:nvSpPr>
            <p:cNvPr id="109" name="Rectangle 108"/>
            <p:cNvSpPr/>
            <p:nvPr/>
          </p:nvSpPr>
          <p:spPr bwMode="auto">
            <a:xfrm>
              <a:off x="11658600" y="12491295"/>
              <a:ext cx="1905000" cy="51944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11176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anose="020F0502020204030204" pitchFamily="34" charset="0"/>
                </a:rPr>
                <a:t>Segment</a:t>
              </a:r>
              <a:r>
                <a:rPr kumimoji="0" lang="en-US" sz="2800" b="1" i="0" u="none" strike="noStrike" cap="none" normalizeH="0" dirty="0" smtClean="0">
                  <a:ln>
                    <a:noFill/>
                  </a:ln>
                  <a:solidFill>
                    <a:schemeClr val="tx1"/>
                  </a:solidFill>
                  <a:effectLst/>
                  <a:latin typeface="Calibri" panose="020F0502020204030204" pitchFamily="34" charset="0"/>
                </a:rPr>
                <a:t> 2</a:t>
              </a:r>
              <a:endParaRPr kumimoji="0" lang="en-US" sz="2800" b="1" i="0" u="none" strike="noStrike" cap="none" normalizeH="0" baseline="0" dirty="0" smtClean="0">
                <a:ln>
                  <a:noFill/>
                </a:ln>
                <a:solidFill>
                  <a:schemeClr val="tx1"/>
                </a:solidFill>
                <a:effectLst/>
                <a:latin typeface="Calibri" panose="020F0502020204030204" pitchFamily="34" charset="0"/>
              </a:endParaRPr>
            </a:p>
          </p:txBody>
        </p:sp>
        <p:sp>
          <p:nvSpPr>
            <p:cNvPr id="110" name="Rectangle 109"/>
            <p:cNvSpPr/>
            <p:nvPr/>
          </p:nvSpPr>
          <p:spPr bwMode="auto">
            <a:xfrm>
              <a:off x="11639550" y="13687098"/>
              <a:ext cx="1905000" cy="51944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11176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anose="020F0502020204030204" pitchFamily="34" charset="0"/>
                </a:rPr>
                <a:t>Segment</a:t>
              </a:r>
              <a:r>
                <a:rPr kumimoji="0" lang="en-US" sz="2800" b="1" i="0" u="none" strike="noStrike" cap="none" normalizeH="0" dirty="0" smtClean="0">
                  <a:ln>
                    <a:noFill/>
                  </a:ln>
                  <a:solidFill>
                    <a:schemeClr val="tx1"/>
                  </a:solidFill>
                  <a:effectLst/>
                  <a:latin typeface="Calibri" panose="020F0502020204030204" pitchFamily="34" charset="0"/>
                </a:rPr>
                <a:t> x</a:t>
              </a:r>
              <a:endParaRPr kumimoji="0" lang="en-US" sz="2800" b="1" i="0" u="none" strike="noStrike" cap="none" normalizeH="0" baseline="0" dirty="0" smtClean="0">
                <a:ln>
                  <a:noFill/>
                </a:ln>
                <a:solidFill>
                  <a:schemeClr val="tx1"/>
                </a:solidFill>
                <a:effectLst/>
                <a:latin typeface="Calibri" panose="020F0502020204030204" pitchFamily="34" charset="0"/>
              </a:endParaRPr>
            </a:p>
          </p:txBody>
        </p:sp>
        <p:sp>
          <p:nvSpPr>
            <p:cNvPr id="111" name="TextBox 110"/>
            <p:cNvSpPr txBox="1"/>
            <p:nvPr/>
          </p:nvSpPr>
          <p:spPr>
            <a:xfrm>
              <a:off x="12496800" y="12993469"/>
              <a:ext cx="227948" cy="646331"/>
            </a:xfrm>
            <a:prstGeom prst="rect">
              <a:avLst/>
            </a:prstGeom>
            <a:noFill/>
          </p:spPr>
          <p:txBody>
            <a:bodyPr wrap="none" rtlCol="0">
              <a:spAutoFit/>
            </a:bodyPr>
            <a:lstStyle/>
            <a:p>
              <a:r>
                <a:rPr lang="en-US" sz="1200" b="1" dirty="0" smtClean="0"/>
                <a:t>.</a:t>
              </a:r>
            </a:p>
            <a:p>
              <a:r>
                <a:rPr lang="en-US" sz="1200" b="1" dirty="0"/>
                <a:t>.</a:t>
              </a:r>
              <a:endParaRPr lang="en-US" sz="1200" b="1" dirty="0" smtClean="0"/>
            </a:p>
            <a:p>
              <a:r>
                <a:rPr lang="en-US" sz="1200" b="1" dirty="0"/>
                <a:t>.</a:t>
              </a:r>
            </a:p>
          </p:txBody>
        </p:sp>
        <p:cxnSp>
          <p:nvCxnSpPr>
            <p:cNvPr id="112" name="Straight Arrow Connector 111"/>
            <p:cNvCxnSpPr/>
            <p:nvPr/>
          </p:nvCxnSpPr>
          <p:spPr bwMode="auto">
            <a:xfrm>
              <a:off x="13773615" y="11993450"/>
              <a:ext cx="856785" cy="0"/>
            </a:xfrm>
            <a:prstGeom prst="straightConnector1">
              <a:avLst/>
            </a:prstGeom>
            <a:ln>
              <a:headEnd type="none" w="med" len="med"/>
              <a:tailEnd type="triangle"/>
            </a:ln>
          </p:spPr>
          <p:style>
            <a:lnRef idx="3">
              <a:schemeClr val="accent4"/>
            </a:lnRef>
            <a:fillRef idx="0">
              <a:schemeClr val="accent4"/>
            </a:fillRef>
            <a:effectRef idx="2">
              <a:schemeClr val="accent4"/>
            </a:effectRef>
            <a:fontRef idx="minor">
              <a:schemeClr val="tx1"/>
            </a:fontRef>
          </p:style>
        </p:cxnSp>
        <p:sp>
          <p:nvSpPr>
            <p:cNvPr id="113" name="Rectangle 112"/>
            <p:cNvSpPr/>
            <p:nvPr/>
          </p:nvSpPr>
          <p:spPr bwMode="auto">
            <a:xfrm>
              <a:off x="14840415" y="11788602"/>
              <a:ext cx="3200400" cy="475265"/>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1117600" rtl="0" eaLnBrk="1" fontAlgn="base" latinLnBrk="0" hangingPunct="1">
                <a:lnSpc>
                  <a:spcPct val="100000"/>
                </a:lnSpc>
                <a:spcBef>
                  <a:spcPct val="0"/>
                </a:spcBef>
                <a:spcAft>
                  <a:spcPct val="0"/>
                </a:spcAft>
                <a:buClrTx/>
                <a:buSzTx/>
                <a:buFontTx/>
                <a:buNone/>
                <a:tabLst/>
              </a:pPr>
              <a:r>
                <a:rPr lang="en-US" sz="2400" b="1" dirty="0" smtClean="0">
                  <a:latin typeface="Calibri" panose="020F0502020204030204" pitchFamily="34" charset="0"/>
                </a:rPr>
                <a:t>700Kbit/s Throughput</a:t>
              </a:r>
              <a:endParaRPr kumimoji="0" lang="en-US" sz="2400" b="1" i="0" u="none" strike="noStrike" cap="none" normalizeH="0" baseline="0" dirty="0" smtClean="0">
                <a:ln>
                  <a:noFill/>
                </a:ln>
                <a:solidFill>
                  <a:schemeClr val="tx1"/>
                </a:solidFill>
                <a:effectLst/>
                <a:latin typeface="Calibri" panose="020F0502020204030204" pitchFamily="34" charset="0"/>
              </a:endParaRPr>
            </a:p>
          </p:txBody>
        </p:sp>
        <p:cxnSp>
          <p:nvCxnSpPr>
            <p:cNvPr id="114" name="Straight Arrow Connector 113"/>
            <p:cNvCxnSpPr/>
            <p:nvPr/>
          </p:nvCxnSpPr>
          <p:spPr bwMode="auto">
            <a:xfrm>
              <a:off x="13773614" y="12762015"/>
              <a:ext cx="856785" cy="0"/>
            </a:xfrm>
            <a:prstGeom prst="straightConnector1">
              <a:avLst/>
            </a:prstGeom>
            <a:ln>
              <a:headEnd type="none" w="med" len="med"/>
              <a:tailEnd type="triangle"/>
            </a:ln>
          </p:spPr>
          <p:style>
            <a:lnRef idx="3">
              <a:schemeClr val="accent4"/>
            </a:lnRef>
            <a:fillRef idx="0">
              <a:schemeClr val="accent4"/>
            </a:fillRef>
            <a:effectRef idx="2">
              <a:schemeClr val="accent4"/>
            </a:effectRef>
            <a:fontRef idx="minor">
              <a:schemeClr val="tx1"/>
            </a:fontRef>
          </p:style>
        </p:cxnSp>
        <p:cxnSp>
          <p:nvCxnSpPr>
            <p:cNvPr id="115" name="Straight Arrow Connector 114"/>
            <p:cNvCxnSpPr/>
            <p:nvPr/>
          </p:nvCxnSpPr>
          <p:spPr bwMode="auto">
            <a:xfrm>
              <a:off x="13773614" y="13957818"/>
              <a:ext cx="856785" cy="0"/>
            </a:xfrm>
            <a:prstGeom prst="straightConnector1">
              <a:avLst/>
            </a:prstGeom>
            <a:ln>
              <a:headEnd type="none" w="med" len="med"/>
              <a:tailEnd type="triangle"/>
            </a:ln>
          </p:spPr>
          <p:style>
            <a:lnRef idx="3">
              <a:schemeClr val="accent4"/>
            </a:lnRef>
            <a:fillRef idx="0">
              <a:schemeClr val="accent4"/>
            </a:fillRef>
            <a:effectRef idx="2">
              <a:schemeClr val="accent4"/>
            </a:effectRef>
            <a:fontRef idx="minor">
              <a:schemeClr val="tx1"/>
            </a:fontRef>
          </p:style>
        </p:cxnSp>
        <p:cxnSp>
          <p:nvCxnSpPr>
            <p:cNvPr id="116" name="Straight Arrow Connector 115"/>
            <p:cNvCxnSpPr/>
            <p:nvPr/>
          </p:nvCxnSpPr>
          <p:spPr bwMode="auto">
            <a:xfrm>
              <a:off x="18219617" y="12026234"/>
              <a:ext cx="856785" cy="0"/>
            </a:xfrm>
            <a:prstGeom prst="straightConnector1">
              <a:avLst/>
            </a:prstGeom>
            <a:ln>
              <a:headEnd type="none" w="med" len="med"/>
              <a:tailEnd type="triangle"/>
            </a:ln>
          </p:spPr>
          <p:style>
            <a:lnRef idx="3">
              <a:schemeClr val="accent4"/>
            </a:lnRef>
            <a:fillRef idx="0">
              <a:schemeClr val="accent4"/>
            </a:fillRef>
            <a:effectRef idx="2">
              <a:schemeClr val="accent4"/>
            </a:effectRef>
            <a:fontRef idx="minor">
              <a:schemeClr val="tx1"/>
            </a:fontRef>
          </p:style>
        </p:cxnSp>
        <p:sp>
          <p:nvSpPr>
            <p:cNvPr id="117" name="Rectangle 116"/>
            <p:cNvSpPr/>
            <p:nvPr/>
          </p:nvSpPr>
          <p:spPr bwMode="auto">
            <a:xfrm>
              <a:off x="14840415" y="12530614"/>
              <a:ext cx="3200400" cy="475265"/>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11176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anose="020F0502020204030204" pitchFamily="34" charset="0"/>
                </a:rPr>
                <a:t>1500Kbit/s</a:t>
              </a:r>
              <a:r>
                <a:rPr kumimoji="0" lang="en-US" sz="2400" b="1" i="0" u="none" strike="noStrike" cap="none" normalizeH="0" dirty="0" smtClean="0">
                  <a:ln>
                    <a:noFill/>
                  </a:ln>
                  <a:solidFill>
                    <a:schemeClr val="tx1"/>
                  </a:solidFill>
                  <a:effectLst/>
                  <a:latin typeface="Calibri" panose="020F0502020204030204" pitchFamily="34" charset="0"/>
                </a:rPr>
                <a:t> Throughput</a:t>
              </a:r>
              <a:endParaRPr kumimoji="0" lang="en-US" sz="2400" b="1" i="0" u="none" strike="noStrike" cap="none" normalizeH="0" baseline="0" dirty="0" smtClean="0">
                <a:ln>
                  <a:noFill/>
                </a:ln>
                <a:solidFill>
                  <a:schemeClr val="tx1"/>
                </a:solidFill>
                <a:effectLst/>
                <a:latin typeface="Calibri" panose="020F0502020204030204" pitchFamily="34" charset="0"/>
              </a:endParaRPr>
            </a:p>
          </p:txBody>
        </p:sp>
        <p:sp>
          <p:nvSpPr>
            <p:cNvPr id="118" name="Rectangle 117"/>
            <p:cNvSpPr/>
            <p:nvPr/>
          </p:nvSpPr>
          <p:spPr bwMode="auto">
            <a:xfrm>
              <a:off x="19255204" y="11791637"/>
              <a:ext cx="1007710" cy="508845"/>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anose="020F0502020204030204" pitchFamily="34" charset="0"/>
                </a:rPr>
                <a:t>480p</a:t>
              </a:r>
            </a:p>
          </p:txBody>
        </p:sp>
        <p:cxnSp>
          <p:nvCxnSpPr>
            <p:cNvPr id="119" name="Straight Arrow Connector 118"/>
            <p:cNvCxnSpPr/>
            <p:nvPr/>
          </p:nvCxnSpPr>
          <p:spPr bwMode="auto">
            <a:xfrm>
              <a:off x="18219617" y="12762015"/>
              <a:ext cx="856785" cy="0"/>
            </a:xfrm>
            <a:prstGeom prst="straightConnector1">
              <a:avLst/>
            </a:prstGeom>
            <a:ln>
              <a:headEnd type="none" w="med" len="med"/>
              <a:tailEnd type="triangle"/>
            </a:ln>
          </p:spPr>
          <p:style>
            <a:lnRef idx="3">
              <a:schemeClr val="accent4"/>
            </a:lnRef>
            <a:fillRef idx="0">
              <a:schemeClr val="accent4"/>
            </a:fillRef>
            <a:effectRef idx="2">
              <a:schemeClr val="accent4"/>
            </a:effectRef>
            <a:fontRef idx="minor">
              <a:schemeClr val="tx1"/>
            </a:fontRef>
          </p:style>
        </p:cxnSp>
        <p:sp>
          <p:nvSpPr>
            <p:cNvPr id="120" name="Rectangle 119"/>
            <p:cNvSpPr/>
            <p:nvPr/>
          </p:nvSpPr>
          <p:spPr bwMode="auto">
            <a:xfrm>
              <a:off x="19255204" y="12507694"/>
              <a:ext cx="1007710" cy="508845"/>
            </a:xfrm>
            <a:prstGeom prst="rect">
              <a:avLst/>
            </a:prstGeom>
            <a:solidFill>
              <a:srgbClr val="9BE1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anose="020F0502020204030204" pitchFamily="34" charset="0"/>
                </a:rPr>
                <a:t>720p</a:t>
              </a:r>
            </a:p>
          </p:txBody>
        </p:sp>
        <p:sp>
          <p:nvSpPr>
            <p:cNvPr id="121" name="Rectangle 120"/>
            <p:cNvSpPr/>
            <p:nvPr/>
          </p:nvSpPr>
          <p:spPr bwMode="auto">
            <a:xfrm>
              <a:off x="15135224" y="13573274"/>
              <a:ext cx="4686301" cy="852303"/>
            </a:xfrm>
            <a:prstGeom prst="rect">
              <a:avLst/>
            </a:prstGeom>
            <a:solidFill>
              <a:srgbClr val="9BE1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1117600" rtl="0" eaLnBrk="1" fontAlgn="base" latinLnBrk="0" hangingPunct="1">
                <a:lnSpc>
                  <a:spcPct val="100000"/>
                </a:lnSpc>
                <a:spcBef>
                  <a:spcPct val="0"/>
                </a:spcBef>
                <a:spcAft>
                  <a:spcPct val="0"/>
                </a:spcAft>
                <a:buClrTx/>
                <a:buSzTx/>
                <a:buFontTx/>
                <a:buNone/>
                <a:tabLst/>
              </a:pPr>
              <a:r>
                <a:rPr lang="en-US" sz="2400" b="1" dirty="0" smtClean="0">
                  <a:latin typeface="Calibri" panose="020F0502020204030204" pitchFamily="34" charset="0"/>
                </a:rPr>
                <a:t>HIGHER </a:t>
              </a:r>
              <a:r>
                <a:rPr lang="en-US" sz="2400" b="1" dirty="0" smtClean="0">
                  <a:latin typeface="Calibri" panose="020F0502020204030204" pitchFamily="34" charset="0"/>
                </a:rPr>
                <a:t>BANDWIDTH = </a:t>
              </a:r>
              <a:endParaRPr lang="en-US" sz="2400" b="1" dirty="0" smtClean="0">
                <a:latin typeface="Calibri" panose="020F0502020204030204" pitchFamily="34" charset="0"/>
              </a:endParaRPr>
            </a:p>
            <a:p>
              <a:pPr marL="0" marR="0" indent="0" algn="ctr" defTabSz="1117600" rtl="0" eaLnBrk="1" fontAlgn="base" latinLnBrk="0" hangingPunct="1">
                <a:lnSpc>
                  <a:spcPct val="100000"/>
                </a:lnSpc>
                <a:spcBef>
                  <a:spcPct val="0"/>
                </a:spcBef>
                <a:spcAft>
                  <a:spcPct val="0"/>
                </a:spcAft>
                <a:buClrTx/>
                <a:buSzTx/>
                <a:buFontTx/>
                <a:buNone/>
                <a:tabLst/>
              </a:pPr>
              <a:r>
                <a:rPr lang="en-US" sz="2400" b="1" dirty="0" smtClean="0">
                  <a:latin typeface="Calibri" panose="020F0502020204030204" pitchFamily="34" charset="0"/>
                </a:rPr>
                <a:t>BETTER RESOLUTION</a:t>
              </a:r>
              <a:endParaRPr kumimoji="0" lang="en-US" sz="2400" b="1" i="0" u="none" strike="noStrike" cap="none" normalizeH="0" baseline="0" dirty="0" smtClean="0">
                <a:ln>
                  <a:noFill/>
                </a:ln>
                <a:solidFill>
                  <a:schemeClr val="tx1"/>
                </a:solidFill>
                <a:effectLst/>
                <a:latin typeface="Calibri" panose="020F0502020204030204" pitchFamily="34" charset="0"/>
              </a:endParaRPr>
            </a:p>
          </p:txBody>
        </p:sp>
      </p:grpSp>
      <p:graphicFrame>
        <p:nvGraphicFramePr>
          <p:cNvPr id="122" name="Table 121"/>
          <p:cNvGraphicFramePr>
            <a:graphicFrameLocks noGrp="1"/>
          </p:cNvGraphicFramePr>
          <p:nvPr>
            <p:extLst>
              <p:ext uri="{D42A27DB-BD31-4B8C-83A1-F6EECF244321}">
                <p14:modId xmlns:p14="http://schemas.microsoft.com/office/powerpoint/2010/main" val="2607677787"/>
              </p:ext>
            </p:extLst>
          </p:nvPr>
        </p:nvGraphicFramePr>
        <p:xfrm>
          <a:off x="15488440" y="8416739"/>
          <a:ext cx="5318261" cy="2158314"/>
        </p:xfrm>
        <a:graphic>
          <a:graphicData uri="http://schemas.openxmlformats.org/drawingml/2006/table">
            <a:tbl>
              <a:tblPr firstRow="1" bandRow="1">
                <a:tableStyleId>{5C22544A-7EE6-4342-B048-85BDC9FD1C3A}</a:tableStyleId>
              </a:tblPr>
              <a:tblGrid>
                <a:gridCol w="5318261"/>
              </a:tblGrid>
              <a:tr h="719438">
                <a:tc>
                  <a:txBody>
                    <a:bodyPr/>
                    <a:lstStyle/>
                    <a:p>
                      <a:pPr algn="ctr"/>
                      <a:r>
                        <a:rPr lang="en-US" sz="2400" b="1" dirty="0" smtClean="0">
                          <a:solidFill>
                            <a:schemeClr val="tx1"/>
                          </a:solidFill>
                          <a:latin typeface="Calibri" panose="020F0502020204030204" pitchFamily="34" charset="0"/>
                        </a:rPr>
                        <a:t>Video</a:t>
                      </a:r>
                      <a:r>
                        <a:rPr lang="en-US" sz="2400" b="1" baseline="0" dirty="0" smtClean="0">
                          <a:solidFill>
                            <a:schemeClr val="tx1"/>
                          </a:solidFill>
                          <a:latin typeface="Calibri" panose="020F0502020204030204" pitchFamily="34" charset="0"/>
                        </a:rPr>
                        <a:t> Segment </a:t>
                      </a:r>
                      <a:r>
                        <a:rPr lang="en-US" sz="2400" b="1" baseline="0" dirty="0" smtClean="0">
                          <a:solidFill>
                            <a:schemeClr val="tx1"/>
                          </a:solidFill>
                          <a:latin typeface="Calibri" panose="020F0502020204030204" pitchFamily="34" charset="0"/>
                        </a:rPr>
                        <a:t>0-2s</a:t>
                      </a:r>
                      <a:endParaRPr lang="en-US" sz="2400" b="1" dirty="0">
                        <a:solidFill>
                          <a:schemeClr val="tx1"/>
                        </a:solidFill>
                        <a:latin typeface="Calibri" panose="020F0502020204030204" pitchFamily="34" charset="0"/>
                      </a:endParaRPr>
                    </a:p>
                  </a:txBody>
                  <a:tcPr anchor="ctr"/>
                </a:tc>
              </a:tr>
              <a:tr h="719438">
                <a:tc>
                  <a:txBody>
                    <a:bodyPr/>
                    <a:lstStyle/>
                    <a:p>
                      <a:pPr algn="ctr"/>
                      <a:r>
                        <a:rPr lang="en-US" sz="2400" b="1" dirty="0" smtClean="0">
                          <a:solidFill>
                            <a:schemeClr val="tx1"/>
                          </a:solidFill>
                          <a:latin typeface="Calibri" panose="020F0502020204030204" pitchFamily="34" charset="0"/>
                        </a:rPr>
                        <a:t>Video</a:t>
                      </a:r>
                      <a:r>
                        <a:rPr lang="en-US" sz="2400" b="1" baseline="0" dirty="0" smtClean="0">
                          <a:solidFill>
                            <a:schemeClr val="tx1"/>
                          </a:solidFill>
                          <a:latin typeface="Calibri" panose="020F0502020204030204" pitchFamily="34" charset="0"/>
                        </a:rPr>
                        <a:t> Segment </a:t>
                      </a:r>
                      <a:r>
                        <a:rPr lang="en-US" sz="2400" b="1" baseline="0" dirty="0" smtClean="0">
                          <a:solidFill>
                            <a:schemeClr val="tx1"/>
                          </a:solidFill>
                          <a:latin typeface="Calibri" panose="020F0502020204030204" pitchFamily="34" charset="0"/>
                        </a:rPr>
                        <a:t>2-4s</a:t>
                      </a:r>
                      <a:endParaRPr lang="en-US" sz="2400" b="1" dirty="0">
                        <a:solidFill>
                          <a:schemeClr val="tx1"/>
                        </a:solidFill>
                        <a:latin typeface="Calibri" panose="020F0502020204030204" pitchFamily="34" charset="0"/>
                      </a:endParaRPr>
                    </a:p>
                  </a:txBody>
                  <a:tcPr anchor="ctr"/>
                </a:tc>
              </a:tr>
              <a:tr h="719438">
                <a:tc>
                  <a:txBody>
                    <a:bodyPr/>
                    <a:lstStyle/>
                    <a:p>
                      <a:pPr algn="ctr"/>
                      <a:r>
                        <a:rPr lang="en-US" sz="2400" b="1" dirty="0" smtClean="0">
                          <a:solidFill>
                            <a:schemeClr val="tx1"/>
                          </a:solidFill>
                          <a:latin typeface="Calibri" panose="020F0502020204030204" pitchFamily="34" charset="0"/>
                        </a:rPr>
                        <a:t>…</a:t>
                      </a:r>
                      <a:endParaRPr lang="en-US" sz="2400" b="1" dirty="0">
                        <a:solidFill>
                          <a:schemeClr val="tx1"/>
                        </a:solidFill>
                        <a:latin typeface="Calibri" panose="020F0502020204030204" pitchFamily="34" charset="0"/>
                      </a:endParaRPr>
                    </a:p>
                  </a:txBody>
                  <a:tcPr anchor="ctr"/>
                </a:tc>
              </a:tr>
            </a:tbl>
          </a:graphicData>
        </a:graphic>
      </p:graphicFrame>
      <p:graphicFrame>
        <p:nvGraphicFramePr>
          <p:cNvPr id="123" name="Table 122"/>
          <p:cNvGraphicFramePr>
            <a:graphicFrameLocks noGrp="1"/>
          </p:cNvGraphicFramePr>
          <p:nvPr>
            <p:extLst>
              <p:ext uri="{D42A27DB-BD31-4B8C-83A1-F6EECF244321}">
                <p14:modId xmlns:p14="http://schemas.microsoft.com/office/powerpoint/2010/main" val="3398461190"/>
              </p:ext>
            </p:extLst>
          </p:nvPr>
        </p:nvGraphicFramePr>
        <p:xfrm>
          <a:off x="11700383" y="15220996"/>
          <a:ext cx="3512602" cy="2466127"/>
        </p:xfrm>
        <a:graphic>
          <a:graphicData uri="http://schemas.openxmlformats.org/drawingml/2006/table">
            <a:tbl>
              <a:tblPr firstRow="1" bandRow="1">
                <a:tableStyleId>{5C22544A-7EE6-4342-B048-85BDC9FD1C3A}</a:tableStyleId>
              </a:tblPr>
              <a:tblGrid>
                <a:gridCol w="1756301"/>
                <a:gridCol w="1756301"/>
              </a:tblGrid>
              <a:tr h="822270">
                <a:tc>
                  <a:txBody>
                    <a:bodyPr/>
                    <a:lstStyle/>
                    <a:p>
                      <a:pPr algn="ctr"/>
                      <a:r>
                        <a:rPr lang="en-US" sz="2400" b="1" dirty="0" smtClean="0">
                          <a:solidFill>
                            <a:schemeClr val="tx1"/>
                          </a:solidFill>
                          <a:latin typeface="Calibri" panose="020F0502020204030204" pitchFamily="34" charset="0"/>
                        </a:rPr>
                        <a:t>0-10s</a:t>
                      </a:r>
                      <a:endParaRPr lang="en-US" sz="2400" b="1" dirty="0">
                        <a:solidFill>
                          <a:schemeClr val="tx1"/>
                        </a:solidFill>
                        <a:latin typeface="Calibri" panose="020F0502020204030204" pitchFamily="34" charset="0"/>
                      </a:endParaRPr>
                    </a:p>
                  </a:txBody>
                  <a:tcPr anchor="ctr"/>
                </a:tc>
                <a:tc>
                  <a:txBody>
                    <a:bodyPr/>
                    <a:lstStyle/>
                    <a:p>
                      <a:pPr algn="ctr"/>
                      <a:r>
                        <a:rPr lang="en-US" sz="2400" b="1" baseline="0" dirty="0" smtClean="0">
                          <a:solidFill>
                            <a:schemeClr val="tx1"/>
                          </a:solidFill>
                          <a:latin typeface="Calibri" panose="020F0502020204030204" pitchFamily="34" charset="0"/>
                        </a:rPr>
                        <a:t>700Kbit/s</a:t>
                      </a:r>
                      <a:endParaRPr lang="en-US" sz="2400" b="1" baseline="0" dirty="0" smtClean="0">
                        <a:solidFill>
                          <a:schemeClr val="tx1"/>
                        </a:solidFill>
                        <a:latin typeface="Calibri" panose="020F0502020204030204" pitchFamily="34" charset="0"/>
                      </a:endParaRPr>
                    </a:p>
                    <a:p>
                      <a:pPr algn="ctr"/>
                      <a:r>
                        <a:rPr lang="en-US" sz="2400" b="1" baseline="0" dirty="0" smtClean="0">
                          <a:solidFill>
                            <a:schemeClr val="tx1"/>
                          </a:solidFill>
                          <a:latin typeface="Calibri" panose="020F0502020204030204" pitchFamily="34" charset="0"/>
                        </a:rPr>
                        <a:t>480p</a:t>
                      </a:r>
                      <a:endParaRPr lang="en-US" sz="2400" b="1" dirty="0">
                        <a:solidFill>
                          <a:schemeClr val="tx1"/>
                        </a:solidFill>
                        <a:latin typeface="Calibri" panose="020F0502020204030204" pitchFamily="34" charset="0"/>
                      </a:endParaRPr>
                    </a:p>
                  </a:txBody>
                  <a:tcPr anchor="ctr"/>
                </a:tc>
              </a:tr>
              <a:tr h="820207">
                <a:tc>
                  <a:txBody>
                    <a:bodyPr/>
                    <a:lstStyle/>
                    <a:p>
                      <a:pPr algn="ctr"/>
                      <a:r>
                        <a:rPr lang="en-US" sz="2400" b="1" dirty="0" smtClean="0">
                          <a:solidFill>
                            <a:schemeClr val="tx1"/>
                          </a:solidFill>
                          <a:latin typeface="Calibri" panose="020F0502020204030204" pitchFamily="34" charset="0"/>
                        </a:rPr>
                        <a:t>10-30s</a:t>
                      </a:r>
                      <a:endParaRPr lang="en-US" sz="2400" b="1" dirty="0">
                        <a:solidFill>
                          <a:schemeClr val="tx1"/>
                        </a:solidFill>
                        <a:latin typeface="Calibri" panose="020F0502020204030204" pitchFamily="34" charset="0"/>
                      </a:endParaRPr>
                    </a:p>
                  </a:txBody>
                  <a:tcPr anchor="ctr"/>
                </a:tc>
                <a:tc>
                  <a:txBody>
                    <a:bodyPr/>
                    <a:lstStyle/>
                    <a:p>
                      <a:pPr algn="ctr"/>
                      <a:r>
                        <a:rPr lang="en-US" sz="2400" b="1" dirty="0" smtClean="0">
                          <a:solidFill>
                            <a:schemeClr val="tx1"/>
                          </a:solidFill>
                          <a:latin typeface="Calibri" panose="020F0502020204030204" pitchFamily="34" charset="0"/>
                        </a:rPr>
                        <a:t>1500Kbit/s</a:t>
                      </a:r>
                    </a:p>
                    <a:p>
                      <a:pPr algn="ctr"/>
                      <a:r>
                        <a:rPr lang="en-US" sz="2400" b="1" dirty="0" smtClean="0">
                          <a:solidFill>
                            <a:schemeClr val="tx1"/>
                          </a:solidFill>
                          <a:latin typeface="Calibri" panose="020F0502020204030204" pitchFamily="34" charset="0"/>
                        </a:rPr>
                        <a:t>720p</a:t>
                      </a:r>
                      <a:endParaRPr lang="en-US" sz="2400" b="1" dirty="0">
                        <a:solidFill>
                          <a:schemeClr val="tx1"/>
                        </a:solidFill>
                        <a:latin typeface="Calibri" panose="020F0502020204030204" pitchFamily="34" charset="0"/>
                      </a:endParaRPr>
                    </a:p>
                  </a:txBody>
                  <a:tcPr anchor="ctr"/>
                </a:tc>
              </a:tr>
              <a:tr h="820207">
                <a:tc>
                  <a:txBody>
                    <a:bodyPr/>
                    <a:lstStyle/>
                    <a:p>
                      <a:pPr algn="ctr"/>
                      <a:r>
                        <a:rPr lang="en-US" sz="2400" b="1" dirty="0" smtClean="0">
                          <a:solidFill>
                            <a:schemeClr val="tx1"/>
                          </a:solidFill>
                          <a:latin typeface="Calibri" panose="020F0502020204030204" pitchFamily="34" charset="0"/>
                        </a:rPr>
                        <a:t>…</a:t>
                      </a:r>
                      <a:endParaRPr lang="en-US" sz="2400" b="1" dirty="0">
                        <a:solidFill>
                          <a:schemeClr val="tx1"/>
                        </a:solidFill>
                        <a:latin typeface="Calibri" panose="020F0502020204030204" pitchFamily="34" charset="0"/>
                      </a:endParaRPr>
                    </a:p>
                  </a:txBody>
                  <a:tcPr anchor="ctr"/>
                </a:tc>
                <a:tc>
                  <a:txBody>
                    <a:bodyPr/>
                    <a:lstStyle/>
                    <a:p>
                      <a:pPr algn="ctr"/>
                      <a:r>
                        <a:rPr lang="en-US" sz="2400" b="1" dirty="0" smtClean="0">
                          <a:solidFill>
                            <a:schemeClr val="tx1"/>
                          </a:solidFill>
                          <a:latin typeface="Calibri" panose="020F0502020204030204" pitchFamily="34" charset="0"/>
                        </a:rPr>
                        <a:t>…</a:t>
                      </a:r>
                      <a:endParaRPr lang="en-US" sz="2400" b="1" dirty="0">
                        <a:solidFill>
                          <a:schemeClr val="tx1"/>
                        </a:solidFill>
                        <a:latin typeface="Calibri" panose="020F0502020204030204" pitchFamily="34" charset="0"/>
                      </a:endParaRPr>
                    </a:p>
                  </a:txBody>
                  <a:tcPr anchor="ctr"/>
                </a:tc>
              </a:tr>
            </a:tbl>
          </a:graphicData>
        </a:graphic>
      </p:graphicFrame>
      <p:grpSp>
        <p:nvGrpSpPr>
          <p:cNvPr id="124" name="Group 123"/>
          <p:cNvGrpSpPr/>
          <p:nvPr/>
        </p:nvGrpSpPr>
        <p:grpSpPr>
          <a:xfrm>
            <a:off x="15773400" y="15441024"/>
            <a:ext cx="2298299" cy="1715914"/>
            <a:chOff x="15830221" y="15669624"/>
            <a:chExt cx="2298299" cy="1715914"/>
          </a:xfrm>
        </p:grpSpPr>
        <p:sp>
          <p:nvSpPr>
            <p:cNvPr id="125" name="Curved Down Arrow 124"/>
            <p:cNvSpPr/>
            <p:nvPr/>
          </p:nvSpPr>
          <p:spPr bwMode="auto">
            <a:xfrm>
              <a:off x="15830221" y="16465168"/>
              <a:ext cx="2298299" cy="920370"/>
            </a:xfrm>
            <a:prstGeom prst="curvedDownArrow">
              <a:avLst>
                <a:gd name="adj1" fmla="val 25000"/>
                <a:gd name="adj2" fmla="val 62518"/>
                <a:gd name="adj3" fmla="val 39489"/>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126" name="TextBox 125"/>
            <p:cNvSpPr txBox="1"/>
            <p:nvPr/>
          </p:nvSpPr>
          <p:spPr>
            <a:xfrm>
              <a:off x="16002802" y="15669624"/>
              <a:ext cx="1792478" cy="830997"/>
            </a:xfrm>
            <a:prstGeom prst="rect">
              <a:avLst/>
            </a:prstGeom>
            <a:noFill/>
          </p:spPr>
          <p:txBody>
            <a:bodyPr wrap="none" rtlCol="0">
              <a:spAutoFit/>
            </a:bodyPr>
            <a:lstStyle/>
            <a:p>
              <a:r>
                <a:rPr lang="en-US" sz="4800" b="1" dirty="0" smtClean="0"/>
                <a:t>HTTP</a:t>
              </a:r>
              <a:endParaRPr lang="en-US" sz="4800" b="1" dirty="0"/>
            </a:p>
          </p:txBody>
        </p:sp>
      </p:grpSp>
      <p:pic>
        <p:nvPicPr>
          <p:cNvPr id="127" name="Picture 2" descr="https://pixabay.com/static/uploads/photo/2012/04/13/15/03/monitor-32743_640.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525570" y="15541852"/>
            <a:ext cx="2489579" cy="2046122"/>
          </a:xfrm>
          <a:prstGeom prst="rect">
            <a:avLst/>
          </a:prstGeom>
          <a:noFill/>
          <a:extLst>
            <a:ext uri="{909E8E84-426E-40DD-AFC4-6F175D3DCCD1}">
              <a14:hiddenFill xmlns:a14="http://schemas.microsoft.com/office/drawing/2010/main">
                <a:solidFill>
                  <a:srgbClr val="FFFFFF"/>
                </a:solidFill>
              </a14:hiddenFill>
            </a:ext>
          </a:extLst>
        </p:spPr>
      </p:pic>
      <p:sp>
        <p:nvSpPr>
          <p:cNvPr id="129" name="TextBox 128"/>
          <p:cNvSpPr txBox="1"/>
          <p:nvPr/>
        </p:nvSpPr>
        <p:spPr>
          <a:xfrm>
            <a:off x="22056020" y="19141380"/>
            <a:ext cx="10058400" cy="923330"/>
          </a:xfrm>
          <a:prstGeom prst="rect">
            <a:avLst/>
          </a:prstGeom>
          <a:solidFill>
            <a:srgbClr val="92D050"/>
          </a:solidFill>
        </p:spPr>
        <p:txBody>
          <a:bodyPr wrap="square" rtlCol="0">
            <a:spAutoFit/>
          </a:bodyPr>
          <a:lstStyle/>
          <a:p>
            <a:pPr algn="ctr"/>
            <a:r>
              <a:rPr lang="en-US" sz="5400" dirty="0" smtClean="0"/>
              <a:t>Sources &amp; Acknowledgements</a:t>
            </a:r>
            <a:endParaRPr lang="en-US" sz="5400" dirty="0"/>
          </a:p>
        </p:txBody>
      </p:sp>
      <p:sp>
        <p:nvSpPr>
          <p:cNvPr id="130" name="TextBox 129"/>
          <p:cNvSpPr txBox="1"/>
          <p:nvPr/>
        </p:nvSpPr>
        <p:spPr>
          <a:xfrm>
            <a:off x="22098000" y="4953000"/>
            <a:ext cx="10058400" cy="13880723"/>
          </a:xfrm>
          <a:prstGeom prst="rect">
            <a:avLst/>
          </a:prstGeom>
          <a:noFill/>
        </p:spPr>
        <p:txBody>
          <a:bodyPr wrap="square" rtlCol="0">
            <a:spAutoFit/>
          </a:bodyPr>
          <a:lstStyle/>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Livestream </a:t>
            </a:r>
            <a:r>
              <a:rPr lang="en-US" sz="2800" dirty="0" err="1" smtClean="0">
                <a:latin typeface="Baskerville Old Face" panose="02020602080505020303" pitchFamily="18" charset="0"/>
              </a:rPr>
              <a:t>QoE</a:t>
            </a:r>
            <a:r>
              <a:rPr lang="en-US" sz="2800" dirty="0" smtClean="0">
                <a:latin typeface="Baskerville Old Face" panose="02020602080505020303" pitchFamily="18" charset="0"/>
              </a:rPr>
              <a:t> limited by variable network throughputs</a:t>
            </a:r>
          </a:p>
          <a:p>
            <a:pPr marL="868363" lvl="1" indent="-411163">
              <a:buClr>
                <a:srgbClr val="9BE145"/>
              </a:buClr>
              <a:buFont typeface="Arial Black" panose="020B0A04020102020204" pitchFamily="34" charset="0"/>
              <a:buChar char="›"/>
            </a:pPr>
            <a:r>
              <a:rPr lang="en-US" sz="2800" dirty="0" smtClean="0">
                <a:latin typeface="Baskerville Old Face" panose="02020602080505020303" pitchFamily="18" charset="0"/>
              </a:rPr>
              <a:t>Camera-Server &amp; Server-Client</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Sample bandwidth profile relationship:</a:t>
            </a: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868363" lvl="1" indent="-411163">
              <a:buClr>
                <a:srgbClr val="9BE145"/>
              </a:buClr>
              <a:buFont typeface="Arial Black" panose="020B0A04020102020204" pitchFamily="34" charset="0"/>
              <a:buChar char="›"/>
            </a:pPr>
            <a:r>
              <a:rPr lang="en-US" sz="2800" dirty="0" smtClean="0">
                <a:latin typeface="Baskerville Old Face" panose="02020602080505020303" pitchFamily="18" charset="0"/>
              </a:rPr>
              <a:t>Shaded region is instantaneous camera-client throughput</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Bandwidth measurement during live-stream:</a:t>
            </a: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a:latin typeface="Baskerville Old Face" panose="02020602080505020303" pitchFamily="18" charset="0"/>
            </a:endParaRPr>
          </a:p>
          <a:p>
            <a:pPr marL="411163" indent="-411163">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Camera would simultaneously encode video at all bitrates</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Server requests highest viable bitrate</a:t>
            </a:r>
          </a:p>
          <a:p>
            <a:pPr marL="868363" lvl="1" indent="-411163">
              <a:buClr>
                <a:srgbClr val="9BE145"/>
              </a:buClr>
              <a:buFont typeface="Arial Black" panose="020B0A04020102020204" pitchFamily="34" charset="0"/>
              <a:buChar char="›"/>
            </a:pPr>
            <a:r>
              <a:rPr lang="en-US" sz="2800" dirty="0" smtClean="0">
                <a:latin typeface="Baskerville Old Face" panose="02020602080505020303" pitchFamily="18" charset="0"/>
              </a:rPr>
              <a:t>Throughput hovers near lowest available bitrate</a:t>
            </a:r>
          </a:p>
          <a:p>
            <a:pPr marL="411163" indent="-411163">
              <a:buClr>
                <a:srgbClr val="9BE145"/>
              </a:buClr>
              <a:buFont typeface="Arial Black" panose="020B0A04020102020204" pitchFamily="34" charset="0"/>
              <a:buChar char="›"/>
            </a:pPr>
            <a:r>
              <a:rPr lang="en-US" sz="2800" dirty="0" smtClean="0">
                <a:latin typeface="Baskerville Old Face" panose="02020602080505020303" pitchFamily="18" charset="0"/>
              </a:rPr>
              <a:t>Experienced significant </a:t>
            </a:r>
            <a:r>
              <a:rPr lang="en-US" sz="2800" dirty="0" err="1" smtClean="0">
                <a:latin typeface="Baskerville Old Face" panose="02020602080505020303" pitchFamily="18" charset="0"/>
              </a:rPr>
              <a:t>QoE</a:t>
            </a:r>
            <a:r>
              <a:rPr lang="en-US" sz="2800" dirty="0" smtClean="0">
                <a:latin typeface="Baskerville Old Face" panose="02020602080505020303" pitchFamily="18" charset="0"/>
              </a:rPr>
              <a:t> benefit over SBS while minimally increasing used bandwidth</a:t>
            </a:r>
            <a:endParaRPr lang="en-US" sz="2800" dirty="0">
              <a:latin typeface="Baskerville Old Face" panose="02020602080505020303" pitchFamily="18" charset="0"/>
            </a:endParaRPr>
          </a:p>
        </p:txBody>
      </p:sp>
      <p:grpSp>
        <p:nvGrpSpPr>
          <p:cNvPr id="23" name="Group 22"/>
          <p:cNvGrpSpPr/>
          <p:nvPr/>
        </p:nvGrpSpPr>
        <p:grpSpPr>
          <a:xfrm>
            <a:off x="22815735" y="6288318"/>
            <a:ext cx="8622930" cy="2948390"/>
            <a:chOff x="22059900" y="6477000"/>
            <a:chExt cx="10058400" cy="3439212"/>
          </a:xfrm>
        </p:grpSpPr>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059900" y="6477000"/>
              <a:ext cx="10058400" cy="3439212"/>
            </a:xfrm>
            <a:prstGeom prst="rect">
              <a:avLst/>
            </a:prstGeom>
          </p:spPr>
        </p:pic>
        <p:sp>
          <p:nvSpPr>
            <p:cNvPr id="11" name="Rectangle 10"/>
            <p:cNvSpPr/>
            <p:nvPr/>
          </p:nvSpPr>
          <p:spPr bwMode="auto">
            <a:xfrm>
              <a:off x="22725028" y="8361359"/>
              <a:ext cx="1961584" cy="1164545"/>
            </a:xfrm>
            <a:prstGeom prst="rect">
              <a:avLst/>
            </a:prstGeom>
            <a:pattFill prst="dkDnDiag">
              <a:fgClr>
                <a:srgbClr val="92D05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12" name="Rectangle 11"/>
            <p:cNvSpPr/>
            <p:nvPr/>
          </p:nvSpPr>
          <p:spPr bwMode="auto">
            <a:xfrm>
              <a:off x="24628120" y="9307369"/>
              <a:ext cx="1416760" cy="221009"/>
            </a:xfrm>
            <a:prstGeom prst="rect">
              <a:avLst/>
            </a:prstGeom>
            <a:pattFill prst="dkDnDiag">
              <a:fgClr>
                <a:srgbClr val="92D05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26038598" y="7191635"/>
              <a:ext cx="637685" cy="2337927"/>
            </a:xfrm>
            <a:prstGeom prst="rect">
              <a:avLst/>
            </a:prstGeom>
            <a:pattFill prst="dkDnDiag">
              <a:fgClr>
                <a:srgbClr val="92D05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14" name="Rectangle 13"/>
            <p:cNvSpPr/>
            <p:nvPr/>
          </p:nvSpPr>
          <p:spPr bwMode="auto">
            <a:xfrm>
              <a:off x="26682692" y="9296400"/>
              <a:ext cx="520708" cy="227706"/>
            </a:xfrm>
            <a:prstGeom prst="rect">
              <a:avLst/>
            </a:prstGeom>
            <a:pattFill prst="dkDnDiag">
              <a:fgClr>
                <a:srgbClr val="92D05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15" name="Rectangle 14"/>
            <p:cNvSpPr/>
            <p:nvPr/>
          </p:nvSpPr>
          <p:spPr bwMode="auto">
            <a:xfrm>
              <a:off x="26956780" y="8361359"/>
              <a:ext cx="1055689" cy="1164545"/>
            </a:xfrm>
            <a:prstGeom prst="rect">
              <a:avLst/>
            </a:prstGeom>
            <a:pattFill prst="dkDnDiag">
              <a:fgClr>
                <a:srgbClr val="92D05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19" name="Rectangle 18"/>
            <p:cNvSpPr/>
            <p:nvPr/>
          </p:nvSpPr>
          <p:spPr bwMode="auto">
            <a:xfrm>
              <a:off x="28012469" y="9308463"/>
              <a:ext cx="3000931" cy="218821"/>
            </a:xfrm>
            <a:prstGeom prst="rect">
              <a:avLst/>
            </a:prstGeom>
            <a:pattFill prst="dkDnDiag">
              <a:fgClr>
                <a:srgbClr val="92D05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sp>
          <p:nvSpPr>
            <p:cNvPr id="20" name="Rectangle 19"/>
            <p:cNvSpPr/>
            <p:nvPr/>
          </p:nvSpPr>
          <p:spPr bwMode="auto">
            <a:xfrm>
              <a:off x="30682830" y="8361359"/>
              <a:ext cx="1305031" cy="1164545"/>
            </a:xfrm>
            <a:prstGeom prst="rect">
              <a:avLst/>
            </a:prstGeom>
            <a:pattFill prst="dkDnDiag">
              <a:fgClr>
                <a:srgbClr val="92D05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117600" rtl="0" eaLnBrk="1" fontAlgn="base" latinLnBrk="0" hangingPunct="1">
                <a:lnSpc>
                  <a:spcPct val="100000"/>
                </a:lnSpc>
                <a:spcBef>
                  <a:spcPct val="0"/>
                </a:spcBef>
                <a:spcAft>
                  <a:spcPct val="0"/>
                </a:spcAft>
                <a:buClrTx/>
                <a:buSzTx/>
                <a:buFontTx/>
                <a:buNone/>
                <a:tabLst/>
              </a:pPr>
              <a:endParaRPr kumimoji="0" lang="en-US" sz="6800" b="0" i="0" u="none" strike="noStrike" cap="none" normalizeH="0" baseline="0" smtClean="0">
                <a:ln>
                  <a:noFill/>
                </a:ln>
                <a:solidFill>
                  <a:schemeClr val="tx1"/>
                </a:solidFill>
                <a:effectLst/>
                <a:latin typeface="Arial" charset="0"/>
              </a:endParaRPr>
            </a:p>
          </p:txBody>
        </p:sp>
      </p:grpSp>
      <p:sp>
        <p:nvSpPr>
          <p:cNvPr id="131" name="TextBox 130"/>
          <p:cNvSpPr txBox="1"/>
          <p:nvPr/>
        </p:nvSpPr>
        <p:spPr>
          <a:xfrm>
            <a:off x="22098000" y="3999905"/>
            <a:ext cx="10058400" cy="923330"/>
          </a:xfrm>
          <a:prstGeom prst="rect">
            <a:avLst/>
          </a:prstGeom>
          <a:solidFill>
            <a:srgbClr val="92D050"/>
          </a:solidFill>
        </p:spPr>
        <p:txBody>
          <a:bodyPr wrap="square" rtlCol="0">
            <a:spAutoFit/>
          </a:bodyPr>
          <a:lstStyle/>
          <a:p>
            <a:pPr algn="ctr"/>
            <a:r>
              <a:rPr lang="en-US" sz="5400" dirty="0" smtClean="0"/>
              <a:t>Live-Streaming Application</a:t>
            </a:r>
            <a:endParaRPr lang="en-US" sz="5400" dirty="0"/>
          </a:p>
        </p:txBody>
      </p:sp>
      <p:pic>
        <p:nvPicPr>
          <p:cNvPr id="27" name="Picture 2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3573640" y="10134600"/>
            <a:ext cx="7107120" cy="3834387"/>
          </a:xfrm>
          <a:prstGeom prst="rect">
            <a:avLst/>
          </a:prstGeom>
        </p:spPr>
      </p:pic>
      <p:pic>
        <p:nvPicPr>
          <p:cNvPr id="28" name="Picture 2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2059900" y="14168232"/>
            <a:ext cx="2667000" cy="1500188"/>
          </a:xfrm>
          <a:prstGeom prst="rect">
            <a:avLst/>
          </a:prstGeom>
        </p:spPr>
      </p:pic>
      <p:pic>
        <p:nvPicPr>
          <p:cNvPr id="29" name="Picture 2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4908991" y="14168232"/>
            <a:ext cx="3181933" cy="1789837"/>
          </a:xfrm>
          <a:prstGeom prst="rect">
            <a:avLst/>
          </a:prstGeom>
        </p:spPr>
      </p:pic>
      <p:pic>
        <p:nvPicPr>
          <p:cNvPr id="30" name="Picture 2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8306764" y="14168232"/>
            <a:ext cx="3807656" cy="2141807"/>
          </a:xfrm>
          <a:prstGeom prst="rect">
            <a:avLst/>
          </a:prstGeom>
        </p:spPr>
      </p:pic>
      <p:cxnSp>
        <p:nvCxnSpPr>
          <p:cNvPr id="32" name="Curved Connector 31"/>
          <p:cNvCxnSpPr>
            <a:stCxn id="28" idx="0"/>
          </p:cNvCxnSpPr>
          <p:nvPr/>
        </p:nvCxnSpPr>
        <p:spPr bwMode="auto">
          <a:xfrm rot="5400000" flipH="1" flipV="1">
            <a:off x="23210746" y="12918778"/>
            <a:ext cx="1432108" cy="1066800"/>
          </a:xfrm>
          <a:prstGeom prst="curvedConnector3">
            <a:avLst/>
          </a:prstGeom>
          <a:solidFill>
            <a:schemeClr val="accent1"/>
          </a:solidFill>
          <a:ln w="12700" cap="flat" cmpd="sng" algn="ctr">
            <a:solidFill>
              <a:schemeClr val="tx1"/>
            </a:solidFill>
            <a:prstDash val="solid"/>
            <a:round/>
            <a:headEnd type="none" w="med" len="med"/>
            <a:tailEnd type="arrow"/>
          </a:ln>
          <a:effectLst/>
        </p:spPr>
      </p:cxnSp>
      <p:cxnSp>
        <p:nvCxnSpPr>
          <p:cNvPr id="37" name="Curved Connector 36"/>
          <p:cNvCxnSpPr>
            <a:stCxn id="29" idx="0"/>
          </p:cNvCxnSpPr>
          <p:nvPr/>
        </p:nvCxnSpPr>
        <p:spPr bwMode="auto">
          <a:xfrm rot="5400000" flipH="1" flipV="1">
            <a:off x="26120872" y="12399904"/>
            <a:ext cx="2147415" cy="1389242"/>
          </a:xfrm>
          <a:prstGeom prst="curvedConnector3">
            <a:avLst/>
          </a:prstGeom>
          <a:solidFill>
            <a:schemeClr val="accent1"/>
          </a:solidFill>
          <a:ln w="12700" cap="flat" cmpd="sng" algn="ctr">
            <a:solidFill>
              <a:schemeClr val="tx1"/>
            </a:solidFill>
            <a:prstDash val="solid"/>
            <a:round/>
            <a:headEnd type="none" w="med" len="med"/>
            <a:tailEnd type="arrow"/>
          </a:ln>
          <a:effectLst/>
        </p:spPr>
      </p:cxnSp>
      <p:cxnSp>
        <p:nvCxnSpPr>
          <p:cNvPr id="39" name="Curved Connector 38"/>
          <p:cNvCxnSpPr/>
          <p:nvPr/>
        </p:nvCxnSpPr>
        <p:spPr bwMode="auto">
          <a:xfrm rot="16200000" flipV="1">
            <a:off x="28727535" y="12128319"/>
            <a:ext cx="3520439" cy="559389"/>
          </a:xfrm>
          <a:prstGeom prst="curvedConnector3">
            <a:avLst>
              <a:gd name="adj1" fmla="val 50000"/>
            </a:avLst>
          </a:prstGeom>
          <a:solidFill>
            <a:schemeClr val="accent1"/>
          </a:solidFill>
          <a:ln w="12700" cap="flat" cmpd="sng" algn="ctr">
            <a:solidFill>
              <a:schemeClr val="tx1"/>
            </a:solidFill>
            <a:prstDash val="solid"/>
            <a:round/>
            <a:headEnd type="none" w="med" len="med"/>
            <a:tailEnd type="arrow"/>
          </a:ln>
          <a:effectLst/>
        </p:spPr>
      </p:cxnSp>
      <p:sp>
        <p:nvSpPr>
          <p:cNvPr id="138" name="TextBox 137"/>
          <p:cNvSpPr txBox="1"/>
          <p:nvPr/>
        </p:nvSpPr>
        <p:spPr>
          <a:xfrm>
            <a:off x="22021800" y="20227290"/>
            <a:ext cx="10058400" cy="5909310"/>
          </a:xfrm>
          <a:prstGeom prst="rect">
            <a:avLst/>
          </a:prstGeom>
          <a:noFill/>
        </p:spPr>
        <p:txBody>
          <a:bodyPr wrap="square" rtlCol="0">
            <a:spAutoFit/>
          </a:bodyPr>
          <a:lstStyle/>
          <a:p>
            <a:pPr>
              <a:buClr>
                <a:srgbClr val="9BE145"/>
              </a:buClr>
            </a:pPr>
            <a:r>
              <a:rPr lang="en-US" sz="2800" dirty="0" smtClean="0">
                <a:latin typeface="Baskerville Old Face" panose="02020602080505020303" pitchFamily="18" charset="0"/>
              </a:rPr>
              <a:t>We’d like to thank our advisors, Professor Yates and Professor </a:t>
            </a:r>
            <a:r>
              <a:rPr lang="en-US" sz="2800" dirty="0" err="1" smtClean="0">
                <a:latin typeface="Baskerville Old Face" panose="02020602080505020303" pitchFamily="18" charset="0"/>
              </a:rPr>
              <a:t>Sarwate</a:t>
            </a:r>
            <a:r>
              <a:rPr lang="en-US" sz="2800" dirty="0" smtClean="0">
                <a:latin typeface="Baskerville Old Face" panose="02020602080505020303" pitchFamily="18" charset="0"/>
              </a:rPr>
              <a:t>, for their guidance through frustrating portions of this project as well as many wonderful conversations during our research meetings. We’d also like to thank Ivan </a:t>
            </a:r>
            <a:r>
              <a:rPr lang="en-US" sz="2800" dirty="0" err="1" smtClean="0">
                <a:latin typeface="Baskerville Old Face" panose="02020602080505020303" pitchFamily="18" charset="0"/>
              </a:rPr>
              <a:t>Seskar</a:t>
            </a:r>
            <a:r>
              <a:rPr lang="en-US" sz="2800" dirty="0" smtClean="0">
                <a:latin typeface="Baskerville Old Face" panose="02020602080505020303" pitchFamily="18" charset="0"/>
              </a:rPr>
              <a:t>, as this project wouldn’t have been possible without his helpful tutorials, explanations, and patience. Finally, we’d like to thank our peers in the internship program for all the helpful information and tips shared during conversations at WINLAB.</a:t>
            </a:r>
          </a:p>
          <a:p>
            <a:pPr>
              <a:buClr>
                <a:srgbClr val="9BE145"/>
              </a:buClr>
            </a:pPr>
            <a:r>
              <a:rPr lang="en-US" sz="2800" dirty="0" smtClean="0">
                <a:latin typeface="Baskerville Old Face" panose="02020602080505020303" pitchFamily="18" charset="0"/>
              </a:rPr>
              <a:t>Sources:</a:t>
            </a:r>
          </a:p>
          <a:p>
            <a:pPr>
              <a:buClr>
                <a:srgbClr val="9BE145"/>
              </a:buClr>
            </a:pPr>
            <a:r>
              <a:rPr lang="en-US" sz="1400" dirty="0" smtClean="0">
                <a:latin typeface="Courier New" panose="02070309020205020404" pitchFamily="49" charset="0"/>
                <a:cs typeface="Courier New" panose="02070309020205020404" pitchFamily="49" charset="0"/>
              </a:rPr>
              <a:t>[1] Truong </a:t>
            </a:r>
            <a:r>
              <a:rPr lang="en-US" sz="1400" dirty="0">
                <a:latin typeface="Courier New" panose="02070309020205020404" pitchFamily="49" charset="0"/>
                <a:cs typeface="Courier New" panose="02070309020205020404" pitchFamily="49" charset="0"/>
              </a:rPr>
              <a:t>Cong Thang; </a:t>
            </a:r>
            <a:r>
              <a:rPr lang="en-US" sz="1400" dirty="0" err="1">
                <a:latin typeface="Courier New" panose="02070309020205020404" pitchFamily="49" charset="0"/>
                <a:cs typeface="Courier New" panose="02070309020205020404" pitchFamily="49" charset="0"/>
              </a:rPr>
              <a:t>Quang</a:t>
            </a:r>
            <a:r>
              <a:rPr lang="en-US" sz="1400" dirty="0">
                <a:latin typeface="Courier New" panose="02070309020205020404" pitchFamily="49" charset="0"/>
                <a:cs typeface="Courier New" panose="02070309020205020404" pitchFamily="49" charset="0"/>
              </a:rPr>
              <a:t>-Dung Ho; Jung Won Kang; Pham, A.T., "Adaptive streaming of audiovisual content using MPEG DASH," Consumer Electronics, IEEE Transactions on , vol.58, no.1, pp.78,85, February </a:t>
            </a:r>
            <a:r>
              <a:rPr lang="en-US" sz="1400" dirty="0" smtClean="0">
                <a:latin typeface="Courier New" panose="02070309020205020404" pitchFamily="49" charset="0"/>
                <a:cs typeface="Courier New" panose="02070309020205020404" pitchFamily="49" charset="0"/>
              </a:rPr>
              <a:t>2012</a:t>
            </a:r>
          </a:p>
          <a:p>
            <a:pPr>
              <a:buClr>
                <a:srgbClr val="9BE145"/>
              </a:buClr>
            </a:pPr>
            <a:r>
              <a:rPr lang="en-US" sz="1400" dirty="0" smtClean="0">
                <a:latin typeface="Courier New" panose="02070309020205020404" pitchFamily="49" charset="0"/>
                <a:cs typeface="Courier New" panose="02070309020205020404" pitchFamily="49" charset="0"/>
              </a:rPr>
              <a:t>[2</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Christopher </a:t>
            </a:r>
            <a:r>
              <a:rPr lang="en-US" sz="1400" dirty="0">
                <a:latin typeface="Courier New" panose="02070309020205020404" pitchFamily="49" charset="0"/>
                <a:cs typeface="Courier New" panose="02070309020205020404" pitchFamily="49" charset="0"/>
              </a:rPr>
              <a:t>Muller, Stefan </a:t>
            </a:r>
            <a:r>
              <a:rPr lang="en-US" sz="1400" dirty="0" err="1">
                <a:latin typeface="Courier New" panose="02070309020205020404" pitchFamily="49" charset="0"/>
                <a:cs typeface="Courier New" panose="02070309020205020404" pitchFamily="49" charset="0"/>
              </a:rPr>
              <a:t>Leder</a:t>
            </a:r>
            <a:r>
              <a:rPr lang="en-US" sz="1400" dirty="0">
                <a:latin typeface="Courier New" panose="02070309020205020404" pitchFamily="49" charset="0"/>
                <a:cs typeface="Courier New" panose="02070309020205020404" pitchFamily="49" charset="0"/>
              </a:rPr>
              <a:t>, Christian </a:t>
            </a:r>
            <a:r>
              <a:rPr lang="en-US" sz="1400" dirty="0" err="1">
                <a:latin typeface="Courier New" panose="02070309020205020404" pitchFamily="49" charset="0"/>
                <a:cs typeface="Courier New" panose="02070309020205020404" pitchFamily="49" charset="0"/>
              </a:rPr>
              <a:t>Timmerer</a:t>
            </a:r>
            <a:r>
              <a:rPr lang="en-US" sz="1400" dirty="0">
                <a:latin typeface="Courier New" panose="02070309020205020404" pitchFamily="49" charset="0"/>
                <a:cs typeface="Courier New" panose="02070309020205020404" pitchFamily="49" charset="0"/>
              </a:rPr>
              <a:t>, "An Evaluation of Dynamic Adaptive Streaming over HTTP in Vehicular </a:t>
            </a:r>
            <a:r>
              <a:rPr lang="en-US" sz="1400" dirty="0" smtClean="0">
                <a:latin typeface="Courier New" panose="02070309020205020404" pitchFamily="49" charset="0"/>
                <a:cs typeface="Courier New" panose="02070309020205020404" pitchFamily="49" charset="0"/>
              </a:rPr>
              <a:t>Environments“</a:t>
            </a:r>
          </a:p>
          <a:p>
            <a:pPr>
              <a:buClr>
                <a:srgbClr val="9BE145"/>
              </a:buClr>
            </a:pPr>
            <a:r>
              <a:rPr lang="en-US" sz="1400" dirty="0" smtClean="0">
                <a:latin typeface="Courier New" panose="02070309020205020404" pitchFamily="49" charset="0"/>
                <a:cs typeface="Courier New" panose="02070309020205020404" pitchFamily="49" charset="0"/>
              </a:rPr>
              <a:t>[3</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Kovacevic</a:t>
            </a:r>
            <a:r>
              <a:rPr lang="en-US" sz="1400" dirty="0">
                <a:latin typeface="Courier New" panose="02070309020205020404" pitchFamily="49" charset="0"/>
                <a:cs typeface="Courier New" panose="02070309020205020404" pitchFamily="49" charset="0"/>
              </a:rPr>
              <a:t>, J.; </a:t>
            </a:r>
            <a:r>
              <a:rPr lang="en-US" sz="1400" dirty="0" err="1">
                <a:latin typeface="Courier New" panose="02070309020205020404" pitchFamily="49" charset="0"/>
                <a:cs typeface="Courier New" panose="02070309020205020404" pitchFamily="49" charset="0"/>
              </a:rPr>
              <a:t>Miljkovic</a:t>
            </a:r>
            <a:r>
              <a:rPr lang="en-US" sz="1400" dirty="0">
                <a:latin typeface="Courier New" panose="02070309020205020404" pitchFamily="49" charset="0"/>
                <a:cs typeface="Courier New" panose="02070309020205020404" pitchFamily="49" charset="0"/>
              </a:rPr>
              <a:t>, G.; </a:t>
            </a:r>
            <a:r>
              <a:rPr lang="en-US" sz="1400" dirty="0" err="1">
                <a:latin typeface="Courier New" panose="02070309020205020404" pitchFamily="49" charset="0"/>
                <a:cs typeface="Courier New" panose="02070309020205020404" pitchFamily="49" charset="0"/>
              </a:rPr>
              <a:t>Lazic</a:t>
            </a:r>
            <a:r>
              <a:rPr lang="en-US" sz="1400" dirty="0">
                <a:latin typeface="Courier New" panose="02070309020205020404" pitchFamily="49" charset="0"/>
                <a:cs typeface="Courier New" panose="02070309020205020404" pitchFamily="49" charset="0"/>
              </a:rPr>
              <a:t>, K.; </a:t>
            </a:r>
            <a:r>
              <a:rPr lang="en-US" sz="1400" dirty="0" err="1">
                <a:latin typeface="Courier New" panose="02070309020205020404" pitchFamily="49" charset="0"/>
                <a:cs typeface="Courier New" panose="02070309020205020404" pitchFamily="49" charset="0"/>
              </a:rPr>
              <a:t>Stankic</a:t>
            </a:r>
            <a:r>
              <a:rPr lang="en-US" sz="1400" dirty="0">
                <a:latin typeface="Courier New" panose="02070309020205020404" pitchFamily="49" charset="0"/>
                <a:cs typeface="Courier New" panose="02070309020205020404" pitchFamily="49" charset="0"/>
              </a:rPr>
              <a:t>, M., "Evaluation of adaptive streaming algorithms over HTTP," Consumer Electronics ?? Berlin (ICCE-Berlin), 2013. </a:t>
            </a:r>
            <a:r>
              <a:rPr lang="en-US" sz="1400" dirty="0" err="1">
                <a:latin typeface="Courier New" panose="02070309020205020404" pitchFamily="49" charset="0"/>
                <a:cs typeface="Courier New" panose="02070309020205020404" pitchFamily="49" charset="0"/>
              </a:rPr>
              <a:t>ICCEBerlin</a:t>
            </a:r>
            <a:r>
              <a:rPr lang="en-US" sz="1400" dirty="0">
                <a:latin typeface="Courier New" panose="02070309020205020404" pitchFamily="49" charset="0"/>
                <a:cs typeface="Courier New" panose="02070309020205020404" pitchFamily="49" charset="0"/>
              </a:rPr>
              <a:t> 2013. IEEE Third International Conference on , vol., no., pp.1,4, 9-11 Sept. </a:t>
            </a:r>
            <a:r>
              <a:rPr lang="en-US" sz="1400" dirty="0" smtClean="0">
                <a:latin typeface="Courier New" panose="02070309020205020404" pitchFamily="49" charset="0"/>
                <a:cs typeface="Courier New" panose="02070309020205020404" pitchFamily="49" charset="0"/>
              </a:rPr>
              <a:t>2013</a:t>
            </a:r>
          </a:p>
          <a:p>
            <a:pPr>
              <a:buClr>
                <a:srgbClr val="9BE145"/>
              </a:buClr>
            </a:pPr>
            <a:r>
              <a:rPr lang="en-US" sz="1400" dirty="0" smtClean="0">
                <a:latin typeface="Courier New" panose="02070309020205020404" pitchFamily="49" charset="0"/>
                <a:cs typeface="Courier New" panose="02070309020205020404" pitchFamily="49" charset="0"/>
              </a:rPr>
              <a:t>[4] Computer art: pixelbay.com</a:t>
            </a:r>
            <a:r>
              <a:rPr lang="en-US" sz="1400" dirty="0">
                <a:latin typeface="Courier New" panose="02070309020205020404" pitchFamily="49" charset="0"/>
                <a:cs typeface="Courier New" panose="02070309020205020404" pitchFamily="49" charset="0"/>
              </a:rPr>
              <a:t>, https://pixabay.com/p-32743</a:t>
            </a:r>
            <a:r>
              <a:rPr lang="en-US" sz="1400" dirty="0" smtClean="0">
                <a:latin typeface="Courier New" panose="02070309020205020404" pitchFamily="49" charset="0"/>
                <a:cs typeface="Courier New" panose="02070309020205020404" pitchFamily="49" charset="0"/>
              </a:rPr>
              <a:t>/</a:t>
            </a:r>
            <a:endParaRPr lang="en-US" sz="1400" dirty="0">
              <a:latin typeface="Courier New" panose="02070309020205020404" pitchFamily="49" charset="0"/>
              <a:cs typeface="Courier New" panose="02070309020205020404" pitchFamily="49" charset="0"/>
            </a:endParaRPr>
          </a:p>
        </p:txBody>
      </p:sp>
      <p:pic>
        <p:nvPicPr>
          <p:cNvPr id="139" name="Picture 8" descr="http://www.orbit-lab.org/raw-attachment/wiki/Other/Summer/2015/hVideo/DashAlgorithm2.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954000" y="25253203"/>
            <a:ext cx="6918486" cy="1874468"/>
          </a:xfrm>
          <a:prstGeom prst="rect">
            <a:avLst/>
          </a:prstGeom>
          <a:noFill/>
          <a:extLst>
            <a:ext uri="{909E8E84-426E-40DD-AFC4-6F175D3DCCD1}">
              <a14:hiddenFill xmlns:a14="http://schemas.microsoft.com/office/drawing/2010/main">
                <a:solidFill>
                  <a:srgbClr val="FFFFFF"/>
                </a:solidFill>
              </a14:hiddenFill>
            </a:ext>
          </a:extLst>
        </p:spPr>
      </p:pic>
      <p:sp>
        <p:nvSpPr>
          <p:cNvPr id="140" name="TextBox 139"/>
          <p:cNvSpPr txBox="1"/>
          <p:nvPr/>
        </p:nvSpPr>
        <p:spPr>
          <a:xfrm>
            <a:off x="11430000" y="18964870"/>
            <a:ext cx="10058400" cy="923330"/>
          </a:xfrm>
          <a:prstGeom prst="rect">
            <a:avLst/>
          </a:prstGeom>
          <a:solidFill>
            <a:srgbClr val="92D050"/>
          </a:solidFill>
        </p:spPr>
        <p:txBody>
          <a:bodyPr wrap="square" rtlCol="0">
            <a:spAutoFit/>
          </a:bodyPr>
          <a:lstStyle/>
          <a:p>
            <a:pPr algn="ctr"/>
            <a:r>
              <a:rPr lang="en-US" sz="5400" dirty="0" smtClean="0"/>
              <a:t>Selection </a:t>
            </a:r>
            <a:r>
              <a:rPr lang="en-US" sz="5400" dirty="0" smtClean="0"/>
              <a:t>Algorithms</a:t>
            </a:r>
            <a:endParaRPr lang="en-US" sz="5400" dirty="0"/>
          </a:p>
        </p:txBody>
      </p:sp>
      <p:sp>
        <p:nvSpPr>
          <p:cNvPr id="141" name="TextBox 140"/>
          <p:cNvSpPr txBox="1"/>
          <p:nvPr/>
        </p:nvSpPr>
        <p:spPr>
          <a:xfrm>
            <a:off x="11429999" y="20075408"/>
            <a:ext cx="10058400" cy="5693866"/>
          </a:xfrm>
          <a:prstGeom prst="rect">
            <a:avLst/>
          </a:prstGeom>
          <a:noFill/>
        </p:spPr>
        <p:txBody>
          <a:bodyPr wrap="square" rtlCol="0">
            <a:spAutoFit/>
          </a:bodyPr>
          <a:lstStyle/>
          <a:p>
            <a:pPr marL="400050" indent="-400050">
              <a:buClr>
                <a:srgbClr val="9BE145"/>
              </a:buClr>
              <a:buFont typeface="Arial Black" panose="020B0A04020102020204" pitchFamily="34" charset="0"/>
              <a:buChar char="›"/>
            </a:pPr>
            <a:r>
              <a:rPr lang="en-US" sz="2800" dirty="0" smtClean="0">
                <a:latin typeface="Baskerville Old Face" panose="02020602080505020303" pitchFamily="18" charset="0"/>
              </a:rPr>
              <a:t>Throughput Estimation Method</a:t>
            </a:r>
          </a:p>
          <a:p>
            <a:pPr marL="857250" lvl="1" indent="-400050">
              <a:buClr>
                <a:srgbClr val="9BE145"/>
              </a:buClr>
              <a:buFont typeface="Arial Black" panose="020B0A04020102020204" pitchFamily="34" charset="0"/>
              <a:buChar char="›"/>
            </a:pPr>
            <a:r>
              <a:rPr lang="en-US" sz="2800" dirty="0" smtClean="0">
                <a:latin typeface="Baskerville Old Face" panose="02020602080505020303" pitchFamily="18" charset="0"/>
              </a:rPr>
              <a:t>Averages past bandwidth estimates to create smooth throughput estimation curve</a:t>
            </a:r>
          </a:p>
          <a:p>
            <a:pPr marL="857250" lvl="1" indent="-400050">
              <a:buClr>
                <a:srgbClr val="9BE145"/>
              </a:buClr>
              <a:buFont typeface="Arial Black" panose="020B0A04020102020204" pitchFamily="34" charset="0"/>
              <a:buChar char="›"/>
            </a:pPr>
            <a:r>
              <a:rPr lang="en-US" sz="2800" dirty="0" smtClean="0">
                <a:latin typeface="Baskerville Old Face" panose="02020602080505020303" pitchFamily="18" charset="0"/>
              </a:rPr>
              <a:t>Standard deviation determined by recent deviation from expected throughput</a:t>
            </a:r>
          </a:p>
          <a:p>
            <a:pPr marL="857250" lvl="1" indent="-400050">
              <a:buClr>
                <a:srgbClr val="9BE145"/>
              </a:buClr>
              <a:buFont typeface="Arial Black" panose="020B0A04020102020204" pitchFamily="34" charset="0"/>
              <a:buChar char="›"/>
            </a:pPr>
            <a:endParaRPr lang="en-US" sz="2800" dirty="0">
              <a:latin typeface="Baskerville Old Face" panose="02020602080505020303" pitchFamily="18" charset="0"/>
            </a:endParaRPr>
          </a:p>
          <a:p>
            <a:pPr marL="400050" indent="-400050">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00050" indent="-400050">
              <a:buClr>
                <a:srgbClr val="9BE145"/>
              </a:buClr>
              <a:buFont typeface="Arial Black" panose="020B0A04020102020204" pitchFamily="34" charset="0"/>
              <a:buChar char="›"/>
            </a:pPr>
            <a:endParaRPr lang="en-US" sz="2800" dirty="0" smtClean="0">
              <a:latin typeface="Baskerville Old Face" panose="02020602080505020303" pitchFamily="18" charset="0"/>
            </a:endParaRPr>
          </a:p>
          <a:p>
            <a:pPr marL="400050" indent="-400050">
              <a:buClr>
                <a:srgbClr val="9BE145"/>
              </a:buClr>
              <a:buFont typeface="Arial Black" panose="020B0A04020102020204" pitchFamily="34" charset="0"/>
              <a:buChar char="›"/>
            </a:pPr>
            <a:r>
              <a:rPr lang="en-US" sz="2800" dirty="0" smtClean="0">
                <a:latin typeface="Baskerville Old Face" panose="02020602080505020303" pitchFamily="18" charset="0"/>
              </a:rPr>
              <a:t>DASH Adaptation Algorithm</a:t>
            </a:r>
          </a:p>
          <a:p>
            <a:pPr marL="857250" lvl="1" indent="-400050">
              <a:buClr>
                <a:srgbClr val="9BE145"/>
              </a:buClr>
              <a:buFont typeface="Arial Black" panose="020B0A04020102020204" pitchFamily="34" charset="0"/>
              <a:buChar char="›"/>
            </a:pPr>
            <a:r>
              <a:rPr lang="en-US" sz="2800" dirty="0" smtClean="0">
                <a:latin typeface="Baskerville Old Face" panose="02020602080505020303" pitchFamily="18" charset="0"/>
              </a:rPr>
              <a:t>Measures average download time of each segment</a:t>
            </a:r>
          </a:p>
          <a:p>
            <a:pPr marL="857250" lvl="1" indent="-400050">
              <a:buClr>
                <a:srgbClr val="9BE145"/>
              </a:buClr>
              <a:buFont typeface="Arial Black" panose="020B0A04020102020204" pitchFamily="34" charset="0"/>
              <a:buChar char="›"/>
            </a:pPr>
            <a:r>
              <a:rPr lang="en-US" sz="2800" dirty="0" smtClean="0">
                <a:latin typeface="Baskerville Old Face" panose="02020602080505020303" pitchFamily="18" charset="0"/>
              </a:rPr>
              <a:t>Constructs an adaptation decision based on download time and average bitrate </a:t>
            </a:r>
            <a:r>
              <a:rPr lang="en-US" sz="2800" dirty="0">
                <a:latin typeface="Baskerville Old Face" panose="02020602080505020303" pitchFamily="18" charset="0"/>
              </a:rPr>
              <a:t>of </a:t>
            </a:r>
            <a:r>
              <a:rPr lang="en-US" sz="2800" dirty="0" smtClean="0">
                <a:latin typeface="Baskerville Old Face" panose="02020602080505020303" pitchFamily="18" charset="0"/>
              </a:rPr>
              <a:t>video</a:t>
            </a:r>
          </a:p>
          <a:p>
            <a:pPr marL="857250" lvl="1" indent="-400050">
              <a:buClr>
                <a:srgbClr val="9BE145"/>
              </a:buClr>
              <a:buFont typeface="Arial Black" panose="020B0A04020102020204" pitchFamily="34" charset="0"/>
              <a:buChar char="›"/>
            </a:pPr>
            <a:endParaRPr lang="en-US" sz="2800" dirty="0" smtClean="0">
              <a:latin typeface="Baskerville Old Face" panose="02020602080505020303" pitchFamily="18" charset="0"/>
            </a:endParaRPr>
          </a:p>
        </p:txBody>
      </p:sp>
      <p:pic>
        <p:nvPicPr>
          <p:cNvPr id="142" name="Picture 2" descr="http://www.orbit-lab.org/raw-attachment/wiki/Other/Summer/2015/hVideo/ThroughputEstimation2.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859900" y="22359803"/>
            <a:ext cx="6275700" cy="869271"/>
          </a:xfrm>
          <a:prstGeom prst="rect">
            <a:avLst/>
          </a:prstGeom>
          <a:noFill/>
          <a:extLst>
            <a:ext uri="{909E8E84-426E-40DD-AFC4-6F175D3DCCD1}">
              <a14:hiddenFill xmlns:a14="http://schemas.microsoft.com/office/drawing/2010/main">
                <a:solidFill>
                  <a:srgbClr val="FFFFFF"/>
                </a:solidFill>
              </a14:hiddenFill>
            </a:ext>
          </a:extLst>
        </p:spPr>
      </p:pic>
      <p:pic>
        <p:nvPicPr>
          <p:cNvPr id="143" name="Picture 4" descr="http://www.orbit-lab.org/raw-attachment/wiki/Other/Summer/2015/hVideo/ThroughputEstimation.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8403293" y="22359803"/>
            <a:ext cx="2323107" cy="8658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117600" rtl="0" eaLnBrk="1" fontAlgn="base" latinLnBrk="0" hangingPunct="1">
          <a:lnSpc>
            <a:spcPct val="100000"/>
          </a:lnSpc>
          <a:spcBef>
            <a:spcPct val="0"/>
          </a:spcBef>
          <a:spcAft>
            <a:spcPct val="0"/>
          </a:spcAft>
          <a:buClrTx/>
          <a:buSzTx/>
          <a:buFontTx/>
          <a:buNone/>
          <a:tabLst/>
          <a:defRPr kumimoji="0" lang="en-US" sz="6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117600" rtl="0" eaLnBrk="1" fontAlgn="base" latinLnBrk="0" hangingPunct="1">
          <a:lnSpc>
            <a:spcPct val="100000"/>
          </a:lnSpc>
          <a:spcBef>
            <a:spcPct val="0"/>
          </a:spcBef>
          <a:spcAft>
            <a:spcPct val="0"/>
          </a:spcAft>
          <a:buClrTx/>
          <a:buSzTx/>
          <a:buFontTx/>
          <a:buNone/>
          <a:tabLst/>
          <a:defRPr kumimoji="0" lang="en-US" sz="6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659</Words>
  <Application>Microsoft Office PowerPoint</Application>
  <PresentationFormat>Custom</PresentationFormat>
  <Paragraphs>176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2012-03-29T11:37:17Z</dcterms:created>
  <dcterms:modified xsi:type="dcterms:W3CDTF">2015-08-19T20:20:25Z</dcterms:modified>
</cp:coreProperties>
</file>