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Montserrat"/>
      <p:regular r:id="rId12"/>
      <p:bold r:id="rId13"/>
      <p:italic r:id="rId14"/>
      <p:boldItalic r:id="rId15"/>
    </p:embeddedFont>
    <p:embeddedFont>
      <p:font typeface="Lat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Montserrat-bold.fntdata"/><Relationship Id="rId12" Type="http://schemas.openxmlformats.org/officeDocument/2006/relationships/font" Target="fonts/Montserra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Montserrat-boldItalic.fntdata"/><Relationship Id="rId14" Type="http://schemas.openxmlformats.org/officeDocument/2006/relationships/font" Target="fonts/Montserrat-italic.fntdata"/><Relationship Id="rId17" Type="http://schemas.openxmlformats.org/officeDocument/2006/relationships/font" Target="fonts/Lato-bold.fntdata"/><Relationship Id="rId16" Type="http://schemas.openxmlformats.org/officeDocument/2006/relationships/font" Target="fonts/Lato-regular.fntdata"/><Relationship Id="rId5" Type="http://schemas.openxmlformats.org/officeDocument/2006/relationships/notesMaster" Target="notesMasters/notesMaster1.xml"/><Relationship Id="rId19" Type="http://schemas.openxmlformats.org/officeDocument/2006/relationships/font" Target="fonts/Lato-boldItalic.fntdata"/><Relationship Id="rId6" Type="http://schemas.openxmlformats.org/officeDocument/2006/relationships/slide" Target="slides/slide1.xml"/><Relationship Id="rId18" Type="http://schemas.openxmlformats.org/officeDocument/2006/relationships/font" Target="fonts/Lato-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891368992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891368992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891368992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891368992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What are we looking for?</a:t>
            </a:r>
            <a:endParaRPr/>
          </a:p>
          <a:p>
            <a:pPr indent="-298450" lvl="1" marL="914400" rtl="0" algn="l">
              <a:spcBef>
                <a:spcPts val="0"/>
              </a:spcBef>
              <a:spcAft>
                <a:spcPts val="0"/>
              </a:spcAft>
              <a:buSzPts val="1100"/>
              <a:buChar char="○"/>
            </a:pPr>
            <a:r>
              <a:rPr lang="en"/>
              <a:t>We want to know everything we can:  what transmitters are present, their capabilities, and who they are talking to.</a:t>
            </a:r>
            <a:endParaRPr/>
          </a:p>
          <a:p>
            <a:pPr indent="-298450" lvl="0" marL="457200" rtl="0" algn="l">
              <a:spcBef>
                <a:spcPts val="0"/>
              </a:spcBef>
              <a:spcAft>
                <a:spcPts val="0"/>
              </a:spcAft>
              <a:buSzPts val="1100"/>
              <a:buChar char="●"/>
            </a:pPr>
            <a:r>
              <a:rPr lang="en"/>
              <a:t>How are we finding it?</a:t>
            </a:r>
            <a:endParaRPr/>
          </a:p>
          <a:p>
            <a:pPr indent="-298450" lvl="1" marL="914400" rtl="0" algn="l">
              <a:spcBef>
                <a:spcPts val="0"/>
              </a:spcBef>
              <a:spcAft>
                <a:spcPts val="0"/>
              </a:spcAft>
              <a:buSzPts val="1100"/>
              <a:buChar char="○"/>
            </a:pPr>
            <a:r>
              <a:rPr lang="en"/>
              <a:t>Using Software Defined Radios to gather I/Q data</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891368992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891368992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Using the Universal Software Radio Peripherals (USRPs) attached to each of the two nodes on sandbox 2, we were able to transmit and receive signals.</a:t>
            </a:r>
            <a:endParaRPr/>
          </a:p>
          <a:p>
            <a:pPr indent="-298450" lvl="0" marL="457200" rtl="0" algn="l">
              <a:spcBef>
                <a:spcPts val="0"/>
              </a:spcBef>
              <a:spcAft>
                <a:spcPts val="0"/>
              </a:spcAft>
              <a:buSzPts val="1100"/>
              <a:buChar char="●"/>
            </a:pPr>
            <a:r>
              <a:rPr lang="en"/>
              <a:t>Issues</a:t>
            </a:r>
            <a:endParaRPr/>
          </a:p>
          <a:p>
            <a:pPr indent="-298450" lvl="1" marL="914400" rtl="0" algn="l">
              <a:spcBef>
                <a:spcPts val="0"/>
              </a:spcBef>
              <a:spcAft>
                <a:spcPts val="0"/>
              </a:spcAft>
              <a:buSzPts val="1100"/>
              <a:buChar char="○"/>
            </a:pPr>
            <a:r>
              <a:rPr lang="en"/>
              <a:t>One of our USRP’s had a corrupt image loaded onto it, so we needed to reimage it via JTAG, as we were unable to establish a network connection to the device</a:t>
            </a:r>
            <a:endParaRPr/>
          </a:p>
          <a:p>
            <a:pPr indent="-298450" lvl="1" marL="914400" rtl="0" algn="l">
              <a:spcBef>
                <a:spcPts val="0"/>
              </a:spcBef>
              <a:spcAft>
                <a:spcPts val="0"/>
              </a:spcAft>
              <a:buSzPts val="1100"/>
              <a:buChar char="○"/>
            </a:pPr>
            <a:r>
              <a:rPr lang="en"/>
              <a:t>The USRP’s are not configured to the default subnet, so we made a shell script to “brute force” the correct subnet (essentially reconfiguring our ethernet adapter until we were able to recognize the device)</a:t>
            </a:r>
            <a:endParaRPr/>
          </a:p>
          <a:p>
            <a:pPr indent="-298450" lvl="1" marL="914400" rtl="0" algn="l">
              <a:spcBef>
                <a:spcPts val="0"/>
              </a:spcBef>
              <a:spcAft>
                <a:spcPts val="0"/>
              </a:spcAft>
              <a:buSzPts val="1100"/>
              <a:buChar char="○"/>
            </a:pPr>
            <a:r>
              <a:rPr lang="en"/>
              <a:t>When receiving, the USRP picked up a lot of noise. Our solution to this is to simply gather high frequency data during the day (high attenuation) and all other data when ORBIT usage is low, typically during the evening.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5aeb08d95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5aeb08d95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Gather Sample I/Q data</a:t>
            </a:r>
            <a:endParaRPr/>
          </a:p>
          <a:p>
            <a:pPr indent="-298450" lvl="1" marL="914400" rtl="0" algn="l">
              <a:spcBef>
                <a:spcPts val="0"/>
              </a:spcBef>
              <a:spcAft>
                <a:spcPts val="0"/>
              </a:spcAft>
              <a:buSzPts val="1100"/>
              <a:buChar char="○"/>
            </a:pPr>
            <a:r>
              <a:rPr lang="en"/>
              <a:t>Gather some sample I/Q data by sending and receiving sine waves at varying frequencies between two USRP’s</a:t>
            </a:r>
            <a:endParaRPr/>
          </a:p>
          <a:p>
            <a:pPr indent="-298450" lvl="2" marL="1371600" rtl="0" algn="l">
              <a:spcBef>
                <a:spcPts val="0"/>
              </a:spcBef>
              <a:spcAft>
                <a:spcPts val="0"/>
              </a:spcAft>
              <a:buSzPts val="1100"/>
              <a:buChar char="■"/>
            </a:pPr>
            <a:r>
              <a:rPr lang="en"/>
              <a:t>Put simply, I/Q data shows us the change in amplitude and phase angle of a sine wave</a:t>
            </a:r>
            <a:endParaRPr/>
          </a:p>
          <a:p>
            <a:pPr indent="-298450" lvl="1" marL="914400" rtl="0" algn="l">
              <a:spcBef>
                <a:spcPts val="0"/>
              </a:spcBef>
              <a:spcAft>
                <a:spcPts val="0"/>
              </a:spcAft>
              <a:buSzPts val="1100"/>
              <a:buChar char="○"/>
            </a:pPr>
            <a:r>
              <a:rPr lang="en"/>
              <a:t>We are looking specifically for Power Magnitude Vs Freq and Power Magnitude Vs time</a:t>
            </a:r>
            <a:endParaRPr/>
          </a:p>
          <a:p>
            <a:pPr indent="-298450" lvl="0" marL="457200" rtl="0" algn="l">
              <a:spcBef>
                <a:spcPts val="0"/>
              </a:spcBef>
              <a:spcAft>
                <a:spcPts val="0"/>
              </a:spcAft>
              <a:buSzPts val="1100"/>
              <a:buChar char="●"/>
            </a:pPr>
            <a:r>
              <a:rPr lang="en"/>
              <a:t>Putting data into 2D images</a:t>
            </a:r>
            <a:endParaRPr/>
          </a:p>
          <a:p>
            <a:pPr indent="-298450" lvl="1" marL="914400" rtl="0" algn="l">
              <a:spcBef>
                <a:spcPts val="0"/>
              </a:spcBef>
              <a:spcAft>
                <a:spcPts val="0"/>
              </a:spcAft>
              <a:buSzPts val="1100"/>
              <a:buChar char="○"/>
            </a:pPr>
            <a:r>
              <a:rPr lang="en"/>
              <a:t>Use Fast Fourier Transforms on our I/Q data, using MATLAB or Octave, to generate our graphs</a:t>
            </a:r>
            <a:endParaRPr/>
          </a:p>
          <a:p>
            <a:pPr indent="-298450" lvl="0" marL="457200" rtl="0" algn="l">
              <a:spcBef>
                <a:spcPts val="0"/>
              </a:spcBef>
              <a:spcAft>
                <a:spcPts val="0"/>
              </a:spcAft>
              <a:buSzPts val="1100"/>
              <a:buChar char="●"/>
            </a:pPr>
            <a:r>
              <a:rPr lang="en"/>
              <a:t>Readings</a:t>
            </a:r>
            <a:endParaRPr/>
          </a:p>
          <a:p>
            <a:pPr indent="-298450" lvl="1" marL="914400" rtl="0" algn="l">
              <a:spcBef>
                <a:spcPts val="0"/>
              </a:spcBef>
              <a:spcAft>
                <a:spcPts val="0"/>
              </a:spcAft>
              <a:buSzPts val="1100"/>
              <a:buChar char="○"/>
            </a:pPr>
            <a:r>
              <a:rPr lang="en"/>
              <a:t>There is a lot about I/Q data that we do not understand, so we are trying to learn as much as we can.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594788273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594788273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Radio Spectrum Characterization</a:t>
            </a:r>
            <a:endParaRPr/>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Ashton Sopher &amp; Ryan Davis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Who We Are</a:t>
            </a:r>
            <a:endParaRPr/>
          </a:p>
        </p:txBody>
      </p:sp>
      <p:sp>
        <p:nvSpPr>
          <p:cNvPr id="141" name="Google Shape;141;p14"/>
          <p:cNvSpPr txBox="1"/>
          <p:nvPr>
            <p:ph idx="1" type="body"/>
          </p:nvPr>
        </p:nvSpPr>
        <p:spPr>
          <a:xfrm>
            <a:off x="1297500" y="1307850"/>
            <a:ext cx="3403200" cy="2911200"/>
          </a:xfrm>
          <a:prstGeom prst="rect">
            <a:avLst/>
          </a:prstGeom>
        </p:spPr>
        <p:txBody>
          <a:bodyPr anchorCtr="0" anchor="t" bIns="91425" lIns="91425" spcFirstLastPara="1" rIns="91425" wrap="square" tIns="91425">
            <a:noAutofit/>
          </a:bodyPr>
          <a:lstStyle/>
          <a:p>
            <a:pPr indent="0" lvl="0" marL="0" marR="0" rtl="0" algn="ctr">
              <a:lnSpc>
                <a:spcPct val="115000"/>
              </a:lnSpc>
              <a:spcBef>
                <a:spcPts val="0"/>
              </a:spcBef>
              <a:spcAft>
                <a:spcPts val="0"/>
              </a:spcAft>
              <a:buNone/>
            </a:pPr>
            <a:r>
              <a:rPr lang="en"/>
              <a:t>Ashton Sopher</a:t>
            </a:r>
            <a:br>
              <a:rPr lang="en"/>
            </a:br>
            <a:r>
              <a:rPr lang="en"/>
              <a:t>University of Rochester</a:t>
            </a:r>
            <a:br>
              <a:rPr lang="en"/>
            </a:br>
            <a:r>
              <a:rPr lang="en"/>
              <a:t>Computer Science / Mathematics</a:t>
            </a:r>
            <a:br>
              <a:rPr lang="en"/>
            </a:br>
            <a:r>
              <a:rPr lang="en"/>
              <a:t>Class of 2021</a:t>
            </a:r>
            <a:endParaRPr/>
          </a:p>
          <a:p>
            <a:pPr indent="0" lvl="0" marL="0" marR="0" rtl="0" algn="ctr">
              <a:lnSpc>
                <a:spcPct val="115000"/>
              </a:lnSpc>
              <a:spcBef>
                <a:spcPts val="1600"/>
              </a:spcBef>
              <a:spcAft>
                <a:spcPts val="1600"/>
              </a:spcAft>
              <a:buNone/>
            </a:pPr>
            <a:r>
              <a:t/>
            </a:r>
            <a:endParaRPr/>
          </a:p>
        </p:txBody>
      </p:sp>
      <p:sp>
        <p:nvSpPr>
          <p:cNvPr id="142" name="Google Shape;142;p14"/>
          <p:cNvSpPr txBox="1"/>
          <p:nvPr>
            <p:ph idx="2" type="body"/>
          </p:nvPr>
        </p:nvSpPr>
        <p:spPr>
          <a:xfrm>
            <a:off x="4933196" y="1307850"/>
            <a:ext cx="3403200" cy="2911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Ryan Davis</a:t>
            </a:r>
            <a:br>
              <a:rPr lang="en"/>
            </a:br>
            <a:r>
              <a:rPr lang="en"/>
              <a:t>Rutgers University</a:t>
            </a:r>
            <a:br>
              <a:rPr lang="en"/>
            </a:br>
            <a:r>
              <a:rPr lang="en"/>
              <a:t>Computer Engineering / Computer Science</a:t>
            </a:r>
            <a:br>
              <a:rPr lang="en"/>
            </a:br>
            <a:r>
              <a:rPr lang="en"/>
              <a:t>Class of 2021</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43" name="Google Shape;143;p14"/>
          <p:cNvPicPr preferRelativeResize="0"/>
          <p:nvPr/>
        </p:nvPicPr>
        <p:blipFill>
          <a:blip r:embed="rId3">
            <a:alphaModFix/>
          </a:blip>
          <a:stretch>
            <a:fillRect/>
          </a:stretch>
        </p:blipFill>
        <p:spPr>
          <a:xfrm>
            <a:off x="5557075" y="2481150"/>
            <a:ext cx="2251898" cy="2252623"/>
          </a:xfrm>
          <a:prstGeom prst="rect">
            <a:avLst/>
          </a:prstGeom>
          <a:noFill/>
          <a:ln>
            <a:noFill/>
          </a:ln>
        </p:spPr>
      </p:pic>
      <p:pic>
        <p:nvPicPr>
          <p:cNvPr id="144" name="Google Shape;144;p14"/>
          <p:cNvPicPr preferRelativeResize="0"/>
          <p:nvPr/>
        </p:nvPicPr>
        <p:blipFill rotWithShape="1">
          <a:blip r:embed="rId4">
            <a:alphaModFix/>
          </a:blip>
          <a:srcRect b="14917" l="0" r="0" t="9628"/>
          <a:stretch/>
        </p:blipFill>
        <p:spPr>
          <a:xfrm>
            <a:off x="2142981" y="2459212"/>
            <a:ext cx="1712231" cy="2296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1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Our Project</a:t>
            </a:r>
            <a:endParaRPr sz="3200"/>
          </a:p>
        </p:txBody>
      </p:sp>
      <p:sp>
        <p:nvSpPr>
          <p:cNvPr id="150" name="Google Shape;150;p15"/>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2500"/>
              <a:t>Find out everything we can about the radio spectrum usage in a building.</a:t>
            </a:r>
            <a:endParaRPr sz="2500"/>
          </a:p>
          <a:p>
            <a:pPr indent="-330200" lvl="0" marL="457200" rtl="0" algn="l">
              <a:lnSpc>
                <a:spcPct val="150000"/>
              </a:lnSpc>
              <a:spcBef>
                <a:spcPts val="1600"/>
              </a:spcBef>
              <a:spcAft>
                <a:spcPts val="0"/>
              </a:spcAft>
              <a:buSzPts val="1600"/>
              <a:buChar char="●"/>
            </a:pPr>
            <a:r>
              <a:rPr lang="en" sz="1600"/>
              <a:t>What are we looking for?</a:t>
            </a:r>
            <a:endParaRPr sz="1600"/>
          </a:p>
          <a:p>
            <a:pPr indent="-330200" lvl="0" marL="457200" rtl="0" algn="l">
              <a:lnSpc>
                <a:spcPct val="150000"/>
              </a:lnSpc>
              <a:spcBef>
                <a:spcPts val="0"/>
              </a:spcBef>
              <a:spcAft>
                <a:spcPts val="0"/>
              </a:spcAft>
              <a:buSzPts val="1600"/>
              <a:buChar char="●"/>
            </a:pPr>
            <a:r>
              <a:rPr lang="en" sz="1600"/>
              <a:t>How are we finding it?</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16"/>
          <p:cNvSpPr txBox="1"/>
          <p:nvPr>
            <p:ph idx="1" type="body"/>
          </p:nvPr>
        </p:nvSpPr>
        <p:spPr>
          <a:xfrm>
            <a:off x="1297500" y="1197400"/>
            <a:ext cx="7038900" cy="29112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Successfully transmit and receive signals</a:t>
            </a:r>
            <a:endParaRPr sz="1600"/>
          </a:p>
          <a:p>
            <a:pPr indent="-330200" lvl="0" marL="457200" rtl="0" algn="l">
              <a:lnSpc>
                <a:spcPct val="150000"/>
              </a:lnSpc>
              <a:spcBef>
                <a:spcPts val="0"/>
              </a:spcBef>
              <a:spcAft>
                <a:spcPts val="0"/>
              </a:spcAft>
              <a:buSzPts val="1600"/>
              <a:buChar char="●"/>
            </a:pPr>
            <a:r>
              <a:rPr lang="en" sz="1600"/>
              <a:t>Several Issues</a:t>
            </a:r>
            <a:endParaRPr sz="1600"/>
          </a:p>
          <a:p>
            <a:pPr indent="-330200" lvl="1" marL="914400" rtl="0" algn="l">
              <a:lnSpc>
                <a:spcPct val="150000"/>
              </a:lnSpc>
              <a:spcBef>
                <a:spcPts val="0"/>
              </a:spcBef>
              <a:spcAft>
                <a:spcPts val="0"/>
              </a:spcAft>
              <a:buSzPts val="1600"/>
              <a:buChar char="○"/>
            </a:pPr>
            <a:r>
              <a:rPr lang="en" sz="1600"/>
              <a:t>Corrupt USRP images</a:t>
            </a:r>
            <a:endParaRPr sz="1600"/>
          </a:p>
          <a:p>
            <a:pPr indent="-330200" lvl="1" marL="914400" rtl="0" algn="l">
              <a:lnSpc>
                <a:spcPct val="150000"/>
              </a:lnSpc>
              <a:spcBef>
                <a:spcPts val="0"/>
              </a:spcBef>
              <a:spcAft>
                <a:spcPts val="0"/>
              </a:spcAft>
              <a:buSzPts val="1600"/>
              <a:buChar char="○"/>
            </a:pPr>
            <a:r>
              <a:rPr lang="en" sz="1600"/>
              <a:t>Determining USRP’s subnet</a:t>
            </a:r>
            <a:endParaRPr sz="1600"/>
          </a:p>
          <a:p>
            <a:pPr indent="-330200" lvl="1" marL="914400" rtl="0" algn="l">
              <a:lnSpc>
                <a:spcPct val="150000"/>
              </a:lnSpc>
              <a:spcBef>
                <a:spcPts val="0"/>
              </a:spcBef>
              <a:spcAft>
                <a:spcPts val="0"/>
              </a:spcAft>
              <a:buSzPts val="1600"/>
              <a:buChar char="○"/>
            </a:pPr>
            <a:r>
              <a:rPr lang="en" sz="1600"/>
              <a:t>Noise</a:t>
            </a:r>
            <a:endParaRPr sz="1600"/>
          </a:p>
          <a:p>
            <a:pPr indent="0" lvl="0" marL="0" rtl="0" algn="l">
              <a:lnSpc>
                <a:spcPct val="150000"/>
              </a:lnSpc>
              <a:spcBef>
                <a:spcPts val="1600"/>
              </a:spcBef>
              <a:spcAft>
                <a:spcPts val="0"/>
              </a:spcAft>
              <a:buNone/>
            </a:pPr>
            <a:r>
              <a:t/>
            </a:r>
            <a:endParaRPr sz="1400"/>
          </a:p>
          <a:p>
            <a:pPr indent="0" lvl="0" marL="0" rtl="0" algn="l">
              <a:lnSpc>
                <a:spcPct val="150000"/>
              </a:lnSpc>
              <a:spcBef>
                <a:spcPts val="1600"/>
              </a:spcBef>
              <a:spcAft>
                <a:spcPts val="1600"/>
              </a:spcAft>
              <a:buNone/>
            </a:pPr>
            <a:r>
              <a:rPr lang="en" sz="1200"/>
              <a:t>*USRP = Universal Software Defined Radio</a:t>
            </a:r>
            <a:endParaRPr sz="1200"/>
          </a:p>
        </p:txBody>
      </p:sp>
      <p:sp>
        <p:nvSpPr>
          <p:cNvPr id="156" name="Google Shape;156;p1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 the Past</a:t>
            </a:r>
            <a:r>
              <a:rPr lang="en"/>
              <a:t> Week</a:t>
            </a:r>
            <a:endParaRPr/>
          </a:p>
        </p:txBody>
      </p:sp>
      <p:pic>
        <p:nvPicPr>
          <p:cNvPr id="157" name="Google Shape;157;p16"/>
          <p:cNvPicPr preferRelativeResize="0"/>
          <p:nvPr/>
        </p:nvPicPr>
        <p:blipFill rotWithShape="1">
          <a:blip r:embed="rId3">
            <a:alphaModFix/>
          </a:blip>
          <a:srcRect b="0" l="2486" r="0" t="6933"/>
          <a:stretch/>
        </p:blipFill>
        <p:spPr>
          <a:xfrm>
            <a:off x="4928374" y="2880250"/>
            <a:ext cx="4215624" cy="22632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 the Next</a:t>
            </a:r>
            <a:r>
              <a:rPr lang="en"/>
              <a:t> Week</a:t>
            </a:r>
            <a:endParaRPr/>
          </a:p>
        </p:txBody>
      </p:sp>
      <p:sp>
        <p:nvSpPr>
          <p:cNvPr id="163" name="Google Shape;163;p17"/>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Gather Sample I/Q Data</a:t>
            </a:r>
            <a:endParaRPr sz="1600"/>
          </a:p>
          <a:p>
            <a:pPr indent="-330200" lvl="0" marL="457200" rtl="0" algn="l">
              <a:lnSpc>
                <a:spcPct val="150000"/>
              </a:lnSpc>
              <a:spcBef>
                <a:spcPts val="0"/>
              </a:spcBef>
              <a:spcAft>
                <a:spcPts val="0"/>
              </a:spcAft>
              <a:buSzPts val="1600"/>
              <a:buChar char="●"/>
            </a:pPr>
            <a:r>
              <a:rPr lang="en" sz="1600"/>
              <a:t>Parse data into 2D images</a:t>
            </a:r>
            <a:endParaRPr sz="1600"/>
          </a:p>
          <a:p>
            <a:pPr indent="-330200" lvl="1" marL="914400" rtl="0" algn="l">
              <a:lnSpc>
                <a:spcPct val="150000"/>
              </a:lnSpc>
              <a:spcBef>
                <a:spcPts val="0"/>
              </a:spcBef>
              <a:spcAft>
                <a:spcPts val="0"/>
              </a:spcAft>
              <a:buSzPts val="1600"/>
              <a:buChar char="○"/>
            </a:pPr>
            <a:r>
              <a:rPr lang="en" sz="1600"/>
              <a:t>Fast Fourier Transform (FFT)</a:t>
            </a:r>
            <a:endParaRPr sz="1600"/>
          </a:p>
          <a:p>
            <a:pPr indent="-330200" lvl="0" marL="457200" rtl="0" algn="l">
              <a:lnSpc>
                <a:spcPct val="150000"/>
              </a:lnSpc>
              <a:spcBef>
                <a:spcPts val="0"/>
              </a:spcBef>
              <a:spcAft>
                <a:spcPts val="0"/>
              </a:spcAft>
              <a:buSzPts val="1600"/>
              <a:buChar char="●"/>
            </a:pPr>
            <a:r>
              <a:rPr lang="en" sz="1600"/>
              <a:t>Readings</a:t>
            </a:r>
            <a:endParaRPr sz="1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169575" y="2114700"/>
            <a:ext cx="7038900" cy="9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600"/>
              <a:t>Questions?</a:t>
            </a:r>
            <a:endParaRPr sz="4600"/>
          </a:p>
        </p:txBody>
      </p:sp>
    </p:spTree>
  </p:cSld>
  <p:clrMapOvr>
    <a:masterClrMapping/>
  </p:clrMapOvr>
</p:sld>
</file>

<file path=ppt/theme/theme1.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