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  <p:embeddedFont>
      <p:font typeface="Lato"/>
      <p:regular r:id="rId17"/>
      <p:bold r:id="rId18"/>
      <p:italic r:id="rId19"/>
      <p:boldItalic r:id="rId20"/>
    </p:embeddedFont>
    <p:embeddedFont>
      <p:font typeface="Montserrat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Italic.fntdata"/><Relationship Id="rId11" Type="http://schemas.openxmlformats.org/officeDocument/2006/relationships/slide" Target="slides/slide6.xml"/><Relationship Id="rId22" Type="http://schemas.openxmlformats.org/officeDocument/2006/relationships/font" Target="fonts/Montserrat-bold.fntdata"/><Relationship Id="rId10" Type="http://schemas.openxmlformats.org/officeDocument/2006/relationships/slide" Target="slides/slide5.xml"/><Relationship Id="rId21" Type="http://schemas.openxmlformats.org/officeDocument/2006/relationships/font" Target="fonts/Montserrat-regular.fntdata"/><Relationship Id="rId13" Type="http://schemas.openxmlformats.org/officeDocument/2006/relationships/font" Target="fonts/Nunito-regular.fntdata"/><Relationship Id="rId24" Type="http://schemas.openxmlformats.org/officeDocument/2006/relationships/font" Target="fonts/Montserrat-boldItalic.fntdata"/><Relationship Id="rId12" Type="http://schemas.openxmlformats.org/officeDocument/2006/relationships/slide" Target="slides/slide7.xml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7" Type="http://schemas.openxmlformats.org/officeDocument/2006/relationships/font" Target="fonts/Lato-regular.fntdata"/><Relationship Id="rId16" Type="http://schemas.openxmlformats.org/officeDocument/2006/relationships/font" Target="fonts/Nunito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italic.fntdata"/><Relationship Id="rId6" Type="http://schemas.openxmlformats.org/officeDocument/2006/relationships/slide" Target="slides/slide1.xml"/><Relationship Id="rId18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b6ba1cf70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5b6ba1cf70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b6ba1cf70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b6ba1cf70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b6ba1cf70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b6ba1cf70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5b6ba1cf70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5b6ba1cf70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GNURadio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Instead of using the sample uhd scripts, we are currently in the process of moving over to GNURadio to gather our data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Spent a lot of time on the GNURadio wiki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GNURadio Companion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Began testing out how to transmit and save data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Gitlab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Setup our repository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Reading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Read a lot about Quadrature signals (thanks to DSPguru)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5b6ba1cf70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5b6ba1cf70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Recording I/Q data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Begin recording our data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I/Q Data —&gt; Image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Looking to determine how we want to convert our I/Q data to a 2D image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Reading I/Q data outside of GNURadio Companion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Currently, our GNURadio Companion and Octave plots are not consistent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ORBIT Wiki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Start putting what we have so far on our wiki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5b6ba1cf70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5b6ba1cf70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Radio Spectrum Characterization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Lato"/>
                <a:ea typeface="Lato"/>
                <a:cs typeface="Lato"/>
                <a:sym typeface="Lato"/>
              </a:rPr>
              <a:t>Ashton Sopher &amp; Ryan Davis</a:t>
            </a:r>
            <a:endParaRPr sz="13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540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We Are</a:t>
            </a:r>
            <a:endParaRPr/>
          </a:p>
        </p:txBody>
      </p:sp>
      <p:sp>
        <p:nvSpPr>
          <p:cNvPr id="135" name="Google Shape;135;p14"/>
          <p:cNvSpPr txBox="1"/>
          <p:nvPr/>
        </p:nvSpPr>
        <p:spPr>
          <a:xfrm>
            <a:off x="992700" y="1384050"/>
            <a:ext cx="34032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Ashton Sopher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University of Rochester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Computer Science / Mathematics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Class of 2021</a:t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Google Shape;136;p14"/>
          <p:cNvSpPr txBox="1"/>
          <p:nvPr/>
        </p:nvSpPr>
        <p:spPr>
          <a:xfrm>
            <a:off x="4628396" y="1384050"/>
            <a:ext cx="3403200" cy="29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Ryan Davis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Rutgers University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Computer Engineering / Computer Science</a:t>
            </a:r>
            <a:b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en" sz="13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Class of 2021</a:t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3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7" name="Google Shape;13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2275" y="2557350"/>
            <a:ext cx="2251898" cy="2252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4"/>
          <p:cNvPicPr preferRelativeResize="0"/>
          <p:nvPr/>
        </p:nvPicPr>
        <p:blipFill rotWithShape="1">
          <a:blip r:embed="rId4">
            <a:alphaModFix/>
          </a:blip>
          <a:srcRect b="14917" l="0" r="0" t="9628"/>
          <a:stretch/>
        </p:blipFill>
        <p:spPr>
          <a:xfrm>
            <a:off x="1838181" y="2535412"/>
            <a:ext cx="1712231" cy="229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Montserrat"/>
                <a:ea typeface="Montserrat"/>
                <a:cs typeface="Montserrat"/>
                <a:sym typeface="Montserrat"/>
              </a:rPr>
              <a:t>Our Project</a:t>
            </a:r>
            <a:endParaRPr sz="3200"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5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4" name="Google Shape;144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Find out everything we can about the radio spectrum usage in a building.</a:t>
            </a:r>
            <a:endParaRPr sz="2500">
              <a:solidFill>
                <a:srgbClr val="FFFF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Lato"/>
              <a:buChar char="●"/>
            </a:pPr>
            <a:r>
              <a:rPr lang="en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What are we looking for?</a:t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Lato"/>
              <a:buChar char="●"/>
            </a:pPr>
            <a:r>
              <a:rPr lang="en" sz="16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How are we finding it?</a:t>
            </a:r>
            <a:endParaRPr sz="16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6"/>
          <p:cNvSpPr txBox="1"/>
          <p:nvPr>
            <p:ph type="title"/>
          </p:nvPr>
        </p:nvSpPr>
        <p:spPr>
          <a:xfrm>
            <a:off x="438150" y="2360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Setup</a:t>
            </a:r>
            <a:endParaRPr/>
          </a:p>
        </p:txBody>
      </p:sp>
      <p:sp>
        <p:nvSpPr>
          <p:cNvPr id="150" name="Google Shape;150;p16"/>
          <p:cNvSpPr/>
          <p:nvPr/>
        </p:nvSpPr>
        <p:spPr>
          <a:xfrm>
            <a:off x="303125" y="2214000"/>
            <a:ext cx="978000" cy="889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6"/>
          <p:cNvSpPr/>
          <p:nvPr/>
        </p:nvSpPr>
        <p:spPr>
          <a:xfrm>
            <a:off x="2698825" y="3892875"/>
            <a:ext cx="730200" cy="66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"/>
          <p:cNvSpPr/>
          <p:nvPr/>
        </p:nvSpPr>
        <p:spPr>
          <a:xfrm>
            <a:off x="2698825" y="2901200"/>
            <a:ext cx="730200" cy="66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6"/>
          <p:cNvSpPr/>
          <p:nvPr/>
        </p:nvSpPr>
        <p:spPr>
          <a:xfrm>
            <a:off x="2698825" y="1945750"/>
            <a:ext cx="730200" cy="66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6"/>
          <p:cNvSpPr/>
          <p:nvPr/>
        </p:nvSpPr>
        <p:spPr>
          <a:xfrm>
            <a:off x="2698825" y="968725"/>
            <a:ext cx="730200" cy="664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p16"/>
          <p:cNvCxnSpPr>
            <a:stCxn id="150" idx="3"/>
            <a:endCxn id="154" idx="1"/>
          </p:cNvCxnSpPr>
          <p:nvPr/>
        </p:nvCxnSpPr>
        <p:spPr>
          <a:xfrm flipH="1" rot="10800000">
            <a:off x="1281125" y="1301100"/>
            <a:ext cx="1417800" cy="1357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p16"/>
          <p:cNvCxnSpPr>
            <a:endCxn id="153" idx="1"/>
          </p:cNvCxnSpPr>
          <p:nvPr/>
        </p:nvCxnSpPr>
        <p:spPr>
          <a:xfrm flipH="1" rot="10800000">
            <a:off x="1281025" y="2278000"/>
            <a:ext cx="1417800" cy="38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7" name="Google Shape;157;p16"/>
          <p:cNvCxnSpPr>
            <a:endCxn id="152" idx="1"/>
          </p:cNvCxnSpPr>
          <p:nvPr/>
        </p:nvCxnSpPr>
        <p:spPr>
          <a:xfrm>
            <a:off x="1281025" y="2658950"/>
            <a:ext cx="1417800" cy="57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8" name="Google Shape;158;p16"/>
          <p:cNvCxnSpPr>
            <a:stCxn id="150" idx="3"/>
            <a:endCxn id="151" idx="1"/>
          </p:cNvCxnSpPr>
          <p:nvPr/>
        </p:nvCxnSpPr>
        <p:spPr>
          <a:xfrm>
            <a:off x="1281125" y="2658900"/>
            <a:ext cx="1417800" cy="156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9" name="Google Shape;159;p16"/>
          <p:cNvSpPr txBox="1"/>
          <p:nvPr/>
        </p:nvSpPr>
        <p:spPr>
          <a:xfrm>
            <a:off x="352025" y="2468400"/>
            <a:ext cx="1242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Transmitter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6"/>
          <p:cNvSpPr txBox="1"/>
          <p:nvPr/>
        </p:nvSpPr>
        <p:spPr>
          <a:xfrm>
            <a:off x="2698925" y="1080300"/>
            <a:ext cx="730200" cy="4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6"/>
          <p:cNvSpPr txBox="1"/>
          <p:nvPr/>
        </p:nvSpPr>
        <p:spPr>
          <a:xfrm>
            <a:off x="2698925" y="2084488"/>
            <a:ext cx="8310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16"/>
          <p:cNvSpPr txBox="1"/>
          <p:nvPr/>
        </p:nvSpPr>
        <p:spPr>
          <a:xfrm>
            <a:off x="2698925" y="3024913"/>
            <a:ext cx="8310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16"/>
          <p:cNvSpPr txBox="1"/>
          <p:nvPr/>
        </p:nvSpPr>
        <p:spPr>
          <a:xfrm>
            <a:off x="2698925" y="4014075"/>
            <a:ext cx="831000" cy="5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Receiver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4" name="Google Shape;164;p16"/>
          <p:cNvCxnSpPr>
            <a:stCxn id="154" idx="3"/>
          </p:cNvCxnSpPr>
          <p:nvPr/>
        </p:nvCxnSpPr>
        <p:spPr>
          <a:xfrm flipH="1" rot="10800000">
            <a:off x="3429025" y="1300675"/>
            <a:ext cx="3846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5" name="Google Shape;165;p16"/>
          <p:cNvSpPr txBox="1"/>
          <p:nvPr/>
        </p:nvSpPr>
        <p:spPr>
          <a:xfrm>
            <a:off x="3859125" y="1110325"/>
            <a:ext cx="919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I/Q Data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16"/>
          <p:cNvCxnSpPr>
            <a:stCxn id="165" idx="3"/>
          </p:cNvCxnSpPr>
          <p:nvPr/>
        </p:nvCxnSpPr>
        <p:spPr>
          <a:xfrm>
            <a:off x="4778325" y="1300825"/>
            <a:ext cx="98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7" name="Google Shape;167;p16"/>
          <p:cNvSpPr txBox="1"/>
          <p:nvPr/>
        </p:nvSpPr>
        <p:spPr>
          <a:xfrm>
            <a:off x="5839575" y="1080300"/>
            <a:ext cx="8799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2D Image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6"/>
          <p:cNvSpPr/>
          <p:nvPr/>
        </p:nvSpPr>
        <p:spPr>
          <a:xfrm>
            <a:off x="7637025" y="2184600"/>
            <a:ext cx="919200" cy="9192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6"/>
          <p:cNvSpPr txBox="1"/>
          <p:nvPr/>
        </p:nvSpPr>
        <p:spPr>
          <a:xfrm>
            <a:off x="7670050" y="2319450"/>
            <a:ext cx="978000" cy="6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Machine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Learning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0" name="Google Shape;170;p16"/>
          <p:cNvCxnSpPr/>
          <p:nvPr/>
        </p:nvCxnSpPr>
        <p:spPr>
          <a:xfrm>
            <a:off x="6776500" y="1359225"/>
            <a:ext cx="1007100" cy="958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71" name="Google Shape;171;p16"/>
          <p:cNvCxnSpPr/>
          <p:nvPr/>
        </p:nvCxnSpPr>
        <p:spPr>
          <a:xfrm flipH="1" rot="10800000">
            <a:off x="3429025" y="2282075"/>
            <a:ext cx="3846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2" name="Google Shape;172;p16"/>
          <p:cNvSpPr txBox="1"/>
          <p:nvPr/>
        </p:nvSpPr>
        <p:spPr>
          <a:xfrm>
            <a:off x="3859125" y="2091725"/>
            <a:ext cx="919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I/Q Data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3" name="Google Shape;173;p16"/>
          <p:cNvCxnSpPr>
            <a:stCxn id="172" idx="3"/>
          </p:cNvCxnSpPr>
          <p:nvPr/>
        </p:nvCxnSpPr>
        <p:spPr>
          <a:xfrm>
            <a:off x="4778325" y="2282225"/>
            <a:ext cx="98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4" name="Google Shape;174;p16"/>
          <p:cNvSpPr txBox="1"/>
          <p:nvPr/>
        </p:nvSpPr>
        <p:spPr>
          <a:xfrm>
            <a:off x="5839575" y="2061700"/>
            <a:ext cx="8799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2D Image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5" name="Google Shape;175;p16"/>
          <p:cNvCxnSpPr/>
          <p:nvPr/>
        </p:nvCxnSpPr>
        <p:spPr>
          <a:xfrm flipH="1" rot="10800000">
            <a:off x="3429125" y="3258263"/>
            <a:ext cx="3846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6" name="Google Shape;176;p16"/>
          <p:cNvSpPr txBox="1"/>
          <p:nvPr/>
        </p:nvSpPr>
        <p:spPr>
          <a:xfrm>
            <a:off x="3859225" y="3067913"/>
            <a:ext cx="919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I/Q Data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7" name="Google Shape;177;p16"/>
          <p:cNvCxnSpPr>
            <a:stCxn id="176" idx="3"/>
          </p:cNvCxnSpPr>
          <p:nvPr/>
        </p:nvCxnSpPr>
        <p:spPr>
          <a:xfrm>
            <a:off x="4778425" y="3258413"/>
            <a:ext cx="98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8" name="Google Shape;178;p16"/>
          <p:cNvSpPr txBox="1"/>
          <p:nvPr/>
        </p:nvSpPr>
        <p:spPr>
          <a:xfrm>
            <a:off x="5839675" y="3037888"/>
            <a:ext cx="8799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2D Image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9" name="Google Shape;179;p16"/>
          <p:cNvCxnSpPr/>
          <p:nvPr/>
        </p:nvCxnSpPr>
        <p:spPr>
          <a:xfrm flipH="1" rot="10800000">
            <a:off x="3429025" y="4234475"/>
            <a:ext cx="3846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0" name="Google Shape;180;p16"/>
          <p:cNvSpPr txBox="1"/>
          <p:nvPr/>
        </p:nvSpPr>
        <p:spPr>
          <a:xfrm>
            <a:off x="3859125" y="4044125"/>
            <a:ext cx="919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I/Q Data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1" name="Google Shape;181;p16"/>
          <p:cNvCxnSpPr>
            <a:stCxn id="180" idx="3"/>
          </p:cNvCxnSpPr>
          <p:nvPr/>
        </p:nvCxnSpPr>
        <p:spPr>
          <a:xfrm>
            <a:off x="4778325" y="4234625"/>
            <a:ext cx="989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2" name="Google Shape;182;p16"/>
          <p:cNvSpPr txBox="1"/>
          <p:nvPr/>
        </p:nvSpPr>
        <p:spPr>
          <a:xfrm>
            <a:off x="5839575" y="4014100"/>
            <a:ext cx="8799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2D Image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3" name="Google Shape;183;p16"/>
          <p:cNvCxnSpPr>
            <a:stCxn id="174" idx="3"/>
            <a:endCxn id="168" idx="2"/>
          </p:cNvCxnSpPr>
          <p:nvPr/>
        </p:nvCxnSpPr>
        <p:spPr>
          <a:xfrm>
            <a:off x="6719475" y="2201050"/>
            <a:ext cx="917700" cy="44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4" name="Google Shape;184;p16"/>
          <p:cNvCxnSpPr>
            <a:stCxn id="178" idx="3"/>
          </p:cNvCxnSpPr>
          <p:nvPr/>
        </p:nvCxnSpPr>
        <p:spPr>
          <a:xfrm flipH="1" rot="10800000">
            <a:off x="6719575" y="2884738"/>
            <a:ext cx="985800" cy="29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5" name="Google Shape;185;p16"/>
          <p:cNvCxnSpPr>
            <a:stCxn id="182" idx="3"/>
          </p:cNvCxnSpPr>
          <p:nvPr/>
        </p:nvCxnSpPr>
        <p:spPr>
          <a:xfrm flipH="1" rot="10800000">
            <a:off x="6719475" y="3041050"/>
            <a:ext cx="1132800" cy="111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6" name="Google Shape;186;p16"/>
          <p:cNvSpPr txBox="1"/>
          <p:nvPr/>
        </p:nvSpPr>
        <p:spPr>
          <a:xfrm>
            <a:off x="4977275" y="989650"/>
            <a:ext cx="6552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Parse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6"/>
          <p:cNvSpPr txBox="1"/>
          <p:nvPr/>
        </p:nvSpPr>
        <p:spPr>
          <a:xfrm>
            <a:off x="4945275" y="1907650"/>
            <a:ext cx="6552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Parse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16"/>
          <p:cNvSpPr txBox="1"/>
          <p:nvPr/>
        </p:nvSpPr>
        <p:spPr>
          <a:xfrm>
            <a:off x="4947725" y="2918100"/>
            <a:ext cx="6552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Parse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6"/>
          <p:cNvSpPr txBox="1"/>
          <p:nvPr/>
        </p:nvSpPr>
        <p:spPr>
          <a:xfrm>
            <a:off x="4945275" y="3928550"/>
            <a:ext cx="655200" cy="2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Calibri"/>
                <a:ea typeface="Calibri"/>
                <a:cs typeface="Calibri"/>
                <a:sym typeface="Calibri"/>
              </a:rPr>
              <a:t>Parse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6"/>
          <p:cNvSpPr txBox="1"/>
          <p:nvPr/>
        </p:nvSpPr>
        <p:spPr>
          <a:xfrm>
            <a:off x="407625" y="2819150"/>
            <a:ext cx="772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WiFi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6"/>
          <p:cNvSpPr txBox="1"/>
          <p:nvPr/>
        </p:nvSpPr>
        <p:spPr>
          <a:xfrm>
            <a:off x="2677775" y="1400700"/>
            <a:ext cx="772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USRP x310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p16"/>
          <p:cNvSpPr txBox="1"/>
          <p:nvPr/>
        </p:nvSpPr>
        <p:spPr>
          <a:xfrm>
            <a:off x="2677775" y="2343588"/>
            <a:ext cx="772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USRP x310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6"/>
          <p:cNvSpPr txBox="1"/>
          <p:nvPr/>
        </p:nvSpPr>
        <p:spPr>
          <a:xfrm>
            <a:off x="2677675" y="3319625"/>
            <a:ext cx="772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USRP x310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6"/>
          <p:cNvSpPr txBox="1"/>
          <p:nvPr/>
        </p:nvSpPr>
        <p:spPr>
          <a:xfrm>
            <a:off x="2677675" y="4265775"/>
            <a:ext cx="772500" cy="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latin typeface="Calibri"/>
                <a:ea typeface="Calibri"/>
                <a:cs typeface="Calibri"/>
                <a:sym typeface="Calibri"/>
              </a:rPr>
              <a:t>USRP x310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Past Week</a:t>
            </a:r>
            <a:endParaRPr/>
          </a:p>
        </p:txBody>
      </p:sp>
      <p:pic>
        <p:nvPicPr>
          <p:cNvPr id="200" name="Google Shape;200;p17"/>
          <p:cNvPicPr preferRelativeResize="0"/>
          <p:nvPr/>
        </p:nvPicPr>
        <p:blipFill rotWithShape="1">
          <a:blip r:embed="rId3">
            <a:alphaModFix/>
          </a:blip>
          <a:srcRect b="35656" l="2412" r="52659" t="10723"/>
          <a:stretch/>
        </p:blipFill>
        <p:spPr>
          <a:xfrm>
            <a:off x="5154875" y="199425"/>
            <a:ext cx="3774173" cy="25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GNURadio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GNURadio Companion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Gitlab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Reading</a:t>
            </a:r>
            <a:endParaRPr sz="1600"/>
          </a:p>
        </p:txBody>
      </p:sp>
      <p:pic>
        <p:nvPicPr>
          <p:cNvPr id="202" name="Google Shape;202;p17"/>
          <p:cNvPicPr preferRelativeResize="0"/>
          <p:nvPr/>
        </p:nvPicPr>
        <p:blipFill rotWithShape="1">
          <a:blip r:embed="rId4">
            <a:alphaModFix/>
          </a:blip>
          <a:srcRect b="46945" l="2780" r="75219" t="13363"/>
          <a:stretch/>
        </p:blipFill>
        <p:spPr>
          <a:xfrm>
            <a:off x="3375725" y="2283175"/>
            <a:ext cx="2565576" cy="260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Week</a:t>
            </a:r>
            <a:endParaRPr/>
          </a:p>
        </p:txBody>
      </p:sp>
      <p:sp>
        <p:nvSpPr>
          <p:cNvPr id="208" name="Google Shape;208;p18"/>
          <p:cNvSpPr txBox="1"/>
          <p:nvPr>
            <p:ph idx="1" type="body"/>
          </p:nvPr>
        </p:nvSpPr>
        <p:spPr>
          <a:xfrm>
            <a:off x="819150" y="19145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Recording I/Q data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Reading I/Q data in Octave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I/Q data —&gt; 2D Image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ORBIT Wiki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9"/>
          <p:cNvSpPr txBox="1"/>
          <p:nvPr>
            <p:ph type="title"/>
          </p:nvPr>
        </p:nvSpPr>
        <p:spPr>
          <a:xfrm>
            <a:off x="819150" y="1988600"/>
            <a:ext cx="7505700" cy="95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Q’s &amp; A’s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